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aleway"/>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Lato-regular.fntdata"/><Relationship Id="rId52" Type="http://schemas.openxmlformats.org/officeDocument/2006/relationships/font" Target="fonts/Raleway-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iteseerx.ist.psu.edu/viewdoc/download?doi=10.1.1.741.5264&amp;rep=rep1&amp;type=pdf"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ssec.net/docs/docs/manual/rootcheck/manual-rootcheck.html#checks-that-rootcheck-perform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ssec.net/docs/_images/ossec-arch.jp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ssec.net/docs/_images/ossec-arch.jp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ec943e3a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ec943e3a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ec943e3a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ec943e3a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ec943e3a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ec943e3a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ec943e3a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ec943e3a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ec943e3a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ec943e3a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dbcf0e40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dbcf0e40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db9e222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db9e222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db9e222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db9e222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https://citeseerx.ist.psu.edu/viewdoc/download?doi=10.1.1.741.5264&amp;rep=rep1&amp;type=pdf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db9e2225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db9e2225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https://www.ossec.net/docs/docs/manual/rootcheck/manual-rootcheck.html#checks-that-rootcheck-performs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dbcf0e40f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dbcf0e40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dbcf0e4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dbcf0e4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db9e2225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db9e2225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db9e2225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db9e2225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db9e22255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db9e2225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db9e22255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db9e22255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db9e2225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db9e2225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ee1e69a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ee1e69a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4301b9692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4301b9692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301b969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4301b969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301b9692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4301b9692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301b9692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301b9692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dbcf0e40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dbcf0e40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301b9692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301b9692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ee1e69a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ee1e69a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dbcf0e3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dbcf0e3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dbcf0e37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dbcf0e37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dbcf0e40f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dbcf0e40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dbcf0e37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dbcf0e37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fe5bacd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3fe5bacd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dbcf0e40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dbcf0e40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dbcf0e40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dbcf0e40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dbcf0e40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dbcf0e40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db9e2225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db9e2225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https://www.ossec.net/docs/_images/ossec-arch.jpg</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dbcf0e40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dbcf0e40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37097d6dc23e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937097d6dc23e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37097d6dc23e3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37097d6dc23e3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Taken from the paper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dbcf0e40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dbcf0e40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dbcf0e4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dbcf0e4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https://www.ossec.net/docs/_images/ossec-arch.jpg</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dbcf0e40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dbcf0e40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ec943e3a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ec943e3a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dbcf0e40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dbcf0e40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ec943e3a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ec943e3a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901950" y="847675"/>
            <a:ext cx="35712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8000"/>
              <a:t>OSSEC</a:t>
            </a:r>
            <a:endParaRPr sz="8000"/>
          </a:p>
        </p:txBody>
      </p:sp>
      <p:sp>
        <p:nvSpPr>
          <p:cNvPr id="73" name="Google Shape;73;p13"/>
          <p:cNvSpPr txBox="1"/>
          <p:nvPr>
            <p:ph idx="1" type="subTitle"/>
          </p:nvPr>
        </p:nvSpPr>
        <p:spPr>
          <a:xfrm>
            <a:off x="3506225" y="2793900"/>
            <a:ext cx="4128600" cy="182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CSE 406 - Security Tools</a:t>
            </a:r>
            <a:endParaRPr/>
          </a:p>
          <a:p>
            <a:pPr indent="0" lvl="0" marL="0" rtl="0" algn="l">
              <a:spcBef>
                <a:spcPts val="0"/>
              </a:spcBef>
              <a:spcAft>
                <a:spcPts val="0"/>
              </a:spcAft>
              <a:buNone/>
            </a:pPr>
            <a:r>
              <a:rPr lang="en"/>
              <a:t>Section: A1</a:t>
            </a:r>
            <a:endParaRPr/>
          </a:p>
          <a:p>
            <a:pPr indent="0" lvl="0" marL="0" rtl="0" algn="l">
              <a:spcBef>
                <a:spcPts val="0"/>
              </a:spcBef>
              <a:spcAft>
                <a:spcPts val="0"/>
              </a:spcAft>
              <a:buNone/>
            </a:pPr>
            <a:r>
              <a:rPr lang="en"/>
              <a:t>Group: 2</a:t>
            </a:r>
            <a:endParaRPr/>
          </a:p>
          <a:p>
            <a:pPr indent="0" lvl="0" marL="0" rtl="0" algn="l">
              <a:spcBef>
                <a:spcPts val="0"/>
              </a:spcBef>
              <a:spcAft>
                <a:spcPts val="0"/>
              </a:spcAft>
              <a:buNone/>
            </a:pPr>
            <a:r>
              <a:rPr lang="en"/>
              <a:t>Topic ID: 8</a:t>
            </a:r>
            <a:endParaRPr/>
          </a:p>
          <a:p>
            <a:pPr indent="0" lvl="0" marL="0" rtl="0" algn="l">
              <a:spcBef>
                <a:spcPts val="0"/>
              </a:spcBef>
              <a:spcAft>
                <a:spcPts val="0"/>
              </a:spcAft>
              <a:buNone/>
            </a:pPr>
            <a:r>
              <a:rPr lang="en"/>
              <a:t>IDs: 1705007, 1705008 ,1705009</a:t>
            </a:r>
            <a:endParaRPr/>
          </a:p>
          <a:p>
            <a:pPr indent="0" lvl="0" marL="457200" rtl="0" algn="l">
              <a:spcBef>
                <a:spcPts val="0"/>
              </a:spcBef>
              <a:spcAft>
                <a:spcPts val="0"/>
              </a:spcAft>
              <a:buNone/>
            </a:pPr>
            <a:r>
              <a:rPr lang="en"/>
              <a:t>1705010, 1705011, 1605021</a:t>
            </a:r>
            <a:endParaRPr/>
          </a:p>
        </p:txBody>
      </p:sp>
      <p:sp>
        <p:nvSpPr>
          <p:cNvPr id="74" name="Google Shape;74;p13"/>
          <p:cNvSpPr txBox="1"/>
          <p:nvPr/>
        </p:nvSpPr>
        <p:spPr>
          <a:xfrm>
            <a:off x="3308525" y="2271100"/>
            <a:ext cx="446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A Host-Based Intrusion Detection System</a:t>
            </a:r>
            <a:endParaRPr b="1" sz="18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Log-based I</a:t>
            </a:r>
            <a:r>
              <a:rPr lang="en"/>
              <a:t>ntrusion</a:t>
            </a:r>
            <a:r>
              <a:rPr lang="en"/>
              <a:t> Detection System (LIDS)</a:t>
            </a:r>
            <a:endParaRPr/>
          </a:p>
        </p:txBody>
      </p:sp>
      <p:pic>
        <p:nvPicPr>
          <p:cNvPr id="127" name="Google Shape;127;p22"/>
          <p:cNvPicPr preferRelativeResize="0"/>
          <p:nvPr/>
        </p:nvPicPr>
        <p:blipFill>
          <a:blip r:embed="rId3">
            <a:alphaModFix/>
          </a:blip>
          <a:stretch>
            <a:fillRect/>
          </a:stretch>
        </p:blipFill>
        <p:spPr>
          <a:xfrm>
            <a:off x="144000" y="1465350"/>
            <a:ext cx="8839199" cy="28816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
            </a:r>
            <a:r>
              <a:rPr lang="en"/>
              <a:t>og Monitoring Methods</a:t>
            </a:r>
            <a:endParaRPr/>
          </a:p>
        </p:txBody>
      </p:sp>
      <p:sp>
        <p:nvSpPr>
          <p:cNvPr id="133" name="Google Shape;133;p23"/>
          <p:cNvSpPr txBox="1"/>
          <p:nvPr/>
        </p:nvSpPr>
        <p:spPr>
          <a:xfrm>
            <a:off x="396200" y="11886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34" name="Google Shape;134;p23"/>
          <p:cNvSpPr txBox="1"/>
          <p:nvPr/>
        </p:nvSpPr>
        <p:spPr>
          <a:xfrm>
            <a:off x="459875" y="1379625"/>
            <a:ext cx="80442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Two major methods for monitoring logs:</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lang="en" sz="1800">
                <a:latin typeface="Lato"/>
                <a:ea typeface="Lato"/>
                <a:cs typeface="Lato"/>
                <a:sym typeface="Lato"/>
              </a:rPr>
              <a:t>File</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lang="en" sz="1800">
                <a:latin typeface="Lato"/>
                <a:ea typeface="Lato"/>
                <a:cs typeface="Lato"/>
                <a:sym typeface="Lato"/>
              </a:rPr>
              <a:t>Process</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b="1" lang="en" sz="1800">
                <a:latin typeface="Lato"/>
                <a:ea typeface="Lato"/>
                <a:cs typeface="Lato"/>
                <a:sym typeface="Lato"/>
              </a:rPr>
              <a:t>Process Monitoring </a:t>
            </a:r>
            <a:r>
              <a:rPr lang="en" sz="1800">
                <a:latin typeface="Lato"/>
                <a:ea typeface="Lato"/>
                <a:cs typeface="Lato"/>
                <a:sym typeface="Lato"/>
              </a:rPr>
              <a:t>: allows you to monitor the output of any command and generate alerts/active responses from them</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b="1" lang="en" sz="1800">
                <a:latin typeface="Lato"/>
                <a:ea typeface="Lato"/>
                <a:cs typeface="Lato"/>
                <a:sym typeface="Lato"/>
              </a:rPr>
              <a:t>File Monitoring </a:t>
            </a:r>
            <a:r>
              <a:rPr lang="en" sz="1800">
                <a:latin typeface="Lato"/>
                <a:ea typeface="Lato"/>
                <a:cs typeface="Lato"/>
                <a:sym typeface="Lato"/>
              </a:rPr>
              <a:t>: ossec-logcollector monitors the configured log files for new events.  When new log messages arrive, it forwards them to other processes for analysis or transport to an OSSEC server</a:t>
            </a:r>
            <a:endParaRPr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Example 1</a:t>
            </a:r>
            <a:endParaRPr/>
          </a:p>
        </p:txBody>
      </p:sp>
      <p:sp>
        <p:nvSpPr>
          <p:cNvPr id="140" name="Google Shape;140;p24"/>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Disk space utilization (df -h)</a:t>
            </a:r>
            <a:endParaRPr/>
          </a:p>
        </p:txBody>
      </p:sp>
      <p:pic>
        <p:nvPicPr>
          <p:cNvPr id="141" name="Google Shape;141;p24"/>
          <p:cNvPicPr preferRelativeResize="0"/>
          <p:nvPr/>
        </p:nvPicPr>
        <p:blipFill>
          <a:blip r:embed="rId3">
            <a:alphaModFix/>
          </a:blip>
          <a:stretch>
            <a:fillRect/>
          </a:stretch>
        </p:blipFill>
        <p:spPr>
          <a:xfrm>
            <a:off x="4823100" y="811750"/>
            <a:ext cx="4151490" cy="1318200"/>
          </a:xfrm>
          <a:prstGeom prst="rect">
            <a:avLst/>
          </a:prstGeom>
          <a:noFill/>
          <a:ln>
            <a:noFill/>
          </a:ln>
        </p:spPr>
      </p:pic>
      <p:sp>
        <p:nvSpPr>
          <p:cNvPr id="142" name="Google Shape;142;p24"/>
          <p:cNvSpPr txBox="1"/>
          <p:nvPr/>
        </p:nvSpPr>
        <p:spPr>
          <a:xfrm>
            <a:off x="4755950" y="360825"/>
            <a:ext cx="4075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33333"/>
                </a:solidFill>
                <a:highlight>
                  <a:srgbClr val="FFFFFF"/>
                </a:highlight>
              </a:rPr>
              <a:t>/var/ossec/etc/ossec.conf</a:t>
            </a:r>
            <a:endParaRPr>
              <a:latin typeface="Lato"/>
              <a:ea typeface="Lato"/>
              <a:cs typeface="Lato"/>
              <a:sym typeface="Lato"/>
            </a:endParaRPr>
          </a:p>
        </p:txBody>
      </p:sp>
      <p:pic>
        <p:nvPicPr>
          <p:cNvPr id="143" name="Google Shape;143;p24"/>
          <p:cNvPicPr preferRelativeResize="0"/>
          <p:nvPr/>
        </p:nvPicPr>
        <p:blipFill rotWithShape="1">
          <a:blip r:embed="rId4">
            <a:alphaModFix/>
          </a:blip>
          <a:srcRect b="0" l="0" r="0" t="33576"/>
          <a:stretch/>
        </p:blipFill>
        <p:spPr>
          <a:xfrm>
            <a:off x="4858425" y="3203875"/>
            <a:ext cx="4147989" cy="714275"/>
          </a:xfrm>
          <a:prstGeom prst="rect">
            <a:avLst/>
          </a:prstGeom>
          <a:noFill/>
          <a:ln>
            <a:noFill/>
          </a:ln>
        </p:spPr>
      </p:pic>
      <p:sp>
        <p:nvSpPr>
          <p:cNvPr id="144" name="Google Shape;144;p24"/>
          <p:cNvSpPr txBox="1"/>
          <p:nvPr/>
        </p:nvSpPr>
        <p:spPr>
          <a:xfrm>
            <a:off x="4791275" y="2784275"/>
            <a:ext cx="4075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33333"/>
                </a:solidFill>
                <a:highlight>
                  <a:srgbClr val="FFFFFF"/>
                </a:highlight>
              </a:rPr>
              <a:t>output</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Example 2</a:t>
            </a:r>
            <a:endParaRPr/>
          </a:p>
        </p:txBody>
      </p:sp>
      <p:sp>
        <p:nvSpPr>
          <p:cNvPr id="150" name="Google Shape;150;p25"/>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Load average (uptime) monitoring</a:t>
            </a:r>
            <a:endParaRPr/>
          </a:p>
        </p:txBody>
      </p:sp>
      <p:sp>
        <p:nvSpPr>
          <p:cNvPr id="151" name="Google Shape;151;p25"/>
          <p:cNvSpPr txBox="1"/>
          <p:nvPr/>
        </p:nvSpPr>
        <p:spPr>
          <a:xfrm>
            <a:off x="4755950" y="360825"/>
            <a:ext cx="4075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33333"/>
                </a:solidFill>
                <a:highlight>
                  <a:srgbClr val="FFFFFF"/>
                </a:highlight>
              </a:rPr>
              <a:t>/var/ossec/etc/ossec.conf</a:t>
            </a:r>
            <a:endParaRPr>
              <a:latin typeface="Lato"/>
              <a:ea typeface="Lato"/>
              <a:cs typeface="Lato"/>
              <a:sym typeface="Lato"/>
            </a:endParaRPr>
          </a:p>
        </p:txBody>
      </p:sp>
      <p:pic>
        <p:nvPicPr>
          <p:cNvPr id="152" name="Google Shape;152;p25"/>
          <p:cNvPicPr preferRelativeResize="0"/>
          <p:nvPr/>
        </p:nvPicPr>
        <p:blipFill>
          <a:blip r:embed="rId3">
            <a:alphaModFix/>
          </a:blip>
          <a:stretch>
            <a:fillRect/>
          </a:stretch>
        </p:blipFill>
        <p:spPr>
          <a:xfrm>
            <a:off x="4823100" y="707025"/>
            <a:ext cx="4008051" cy="1289345"/>
          </a:xfrm>
          <a:prstGeom prst="rect">
            <a:avLst/>
          </a:prstGeom>
          <a:noFill/>
          <a:ln>
            <a:noFill/>
          </a:ln>
        </p:spPr>
      </p:pic>
      <p:pic>
        <p:nvPicPr>
          <p:cNvPr id="153" name="Google Shape;153;p25"/>
          <p:cNvPicPr preferRelativeResize="0"/>
          <p:nvPr/>
        </p:nvPicPr>
        <p:blipFill>
          <a:blip r:embed="rId4">
            <a:alphaModFix/>
          </a:blip>
          <a:stretch>
            <a:fillRect/>
          </a:stretch>
        </p:blipFill>
        <p:spPr>
          <a:xfrm>
            <a:off x="4856675" y="2891000"/>
            <a:ext cx="4008051" cy="1189877"/>
          </a:xfrm>
          <a:prstGeom prst="rect">
            <a:avLst/>
          </a:prstGeom>
          <a:noFill/>
          <a:ln>
            <a:noFill/>
          </a:ln>
        </p:spPr>
      </p:pic>
      <p:sp>
        <p:nvSpPr>
          <p:cNvPr id="154" name="Google Shape;154;p25"/>
          <p:cNvSpPr txBox="1"/>
          <p:nvPr/>
        </p:nvSpPr>
        <p:spPr>
          <a:xfrm>
            <a:off x="4789525" y="2519038"/>
            <a:ext cx="4075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33333"/>
                </a:solidFill>
                <a:highlight>
                  <a:srgbClr val="FFFFFF"/>
                </a:highlight>
              </a:rPr>
              <a:t>/var/ossec/rules/local_rules.xml</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Example 3</a:t>
            </a:r>
            <a:endParaRPr/>
          </a:p>
        </p:txBody>
      </p:sp>
      <p:sp>
        <p:nvSpPr>
          <p:cNvPr id="160" name="Google Shape;160;p26"/>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Log File Monitoring</a:t>
            </a:r>
            <a:endParaRPr/>
          </a:p>
        </p:txBody>
      </p:sp>
      <p:sp>
        <p:nvSpPr>
          <p:cNvPr id="161" name="Google Shape;161;p26"/>
          <p:cNvSpPr txBox="1"/>
          <p:nvPr/>
        </p:nvSpPr>
        <p:spPr>
          <a:xfrm>
            <a:off x="4755950" y="360825"/>
            <a:ext cx="4075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33333"/>
                </a:solidFill>
                <a:highlight>
                  <a:srgbClr val="FFFFFF"/>
                </a:highlight>
              </a:rPr>
              <a:t>/var/ossec/etc/ossec.conf  [Single File]</a:t>
            </a:r>
            <a:endParaRPr>
              <a:latin typeface="Lato"/>
              <a:ea typeface="Lato"/>
              <a:cs typeface="Lato"/>
              <a:sym typeface="Lato"/>
            </a:endParaRPr>
          </a:p>
        </p:txBody>
      </p:sp>
      <p:pic>
        <p:nvPicPr>
          <p:cNvPr id="162" name="Google Shape;162;p26"/>
          <p:cNvPicPr preferRelativeResize="0"/>
          <p:nvPr/>
        </p:nvPicPr>
        <p:blipFill>
          <a:blip r:embed="rId3">
            <a:alphaModFix/>
          </a:blip>
          <a:stretch>
            <a:fillRect/>
          </a:stretch>
        </p:blipFill>
        <p:spPr>
          <a:xfrm>
            <a:off x="4823100" y="845700"/>
            <a:ext cx="4112574" cy="1115800"/>
          </a:xfrm>
          <a:prstGeom prst="rect">
            <a:avLst/>
          </a:prstGeom>
          <a:noFill/>
          <a:ln>
            <a:noFill/>
          </a:ln>
        </p:spPr>
      </p:pic>
      <p:sp>
        <p:nvSpPr>
          <p:cNvPr id="163" name="Google Shape;163;p26"/>
          <p:cNvSpPr txBox="1"/>
          <p:nvPr/>
        </p:nvSpPr>
        <p:spPr>
          <a:xfrm>
            <a:off x="4755938" y="2531600"/>
            <a:ext cx="4075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33333"/>
                </a:solidFill>
                <a:highlight>
                  <a:srgbClr val="FFFFFF"/>
                </a:highlight>
              </a:rPr>
              <a:t>/var/ossec/etc/ossec.conf  [Multiple Files]</a:t>
            </a:r>
            <a:endParaRPr>
              <a:latin typeface="Lato"/>
              <a:ea typeface="Lato"/>
              <a:cs typeface="Lato"/>
              <a:sym typeface="Lato"/>
            </a:endParaRPr>
          </a:p>
        </p:txBody>
      </p:sp>
      <p:pic>
        <p:nvPicPr>
          <p:cNvPr id="164" name="Google Shape;164;p26"/>
          <p:cNvPicPr preferRelativeResize="0"/>
          <p:nvPr/>
        </p:nvPicPr>
        <p:blipFill>
          <a:blip r:embed="rId4">
            <a:alphaModFix/>
          </a:blip>
          <a:stretch>
            <a:fillRect/>
          </a:stretch>
        </p:blipFill>
        <p:spPr>
          <a:xfrm>
            <a:off x="4841787" y="3020625"/>
            <a:ext cx="4075201" cy="12131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Monitoring Demo</a:t>
            </a:r>
            <a:endParaRPr/>
          </a:p>
        </p:txBody>
      </p:sp>
      <p:pic>
        <p:nvPicPr>
          <p:cNvPr id="170" name="Google Shape;170;p27"/>
          <p:cNvPicPr preferRelativeResize="0"/>
          <p:nvPr/>
        </p:nvPicPr>
        <p:blipFill>
          <a:blip r:embed="rId3">
            <a:alphaModFix/>
          </a:blip>
          <a:stretch>
            <a:fillRect/>
          </a:stretch>
        </p:blipFill>
        <p:spPr>
          <a:xfrm>
            <a:off x="1539276" y="1051175"/>
            <a:ext cx="6065450" cy="4012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Rootkit Detection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nvSpPr>
        <p:spPr>
          <a:xfrm>
            <a:off x="424500" y="1301800"/>
            <a:ext cx="78744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Lato"/>
              <a:buChar char="●"/>
            </a:pPr>
            <a:r>
              <a:rPr lang="en" sz="1800">
                <a:solidFill>
                  <a:schemeClr val="dk2"/>
                </a:solidFill>
              </a:rPr>
              <a:t>A set of programs and code </a:t>
            </a:r>
            <a:endParaRPr sz="1800">
              <a:solidFill>
                <a:schemeClr val="dk2"/>
              </a:solidFill>
            </a:endParaRPr>
          </a:p>
          <a:p>
            <a:pPr indent="-342900" lvl="0" marL="457200" rtl="0" algn="l">
              <a:lnSpc>
                <a:spcPct val="150000"/>
              </a:lnSpc>
              <a:spcBef>
                <a:spcPts val="0"/>
              </a:spcBef>
              <a:spcAft>
                <a:spcPts val="0"/>
              </a:spcAft>
              <a:buSzPts val="1800"/>
              <a:buFont typeface="Lato"/>
              <a:buChar char="●"/>
            </a:pPr>
            <a:r>
              <a:rPr lang="en" sz="1800">
                <a:solidFill>
                  <a:schemeClr val="dk2"/>
                </a:solidFill>
              </a:rPr>
              <a:t>Allows a permanent and undetectable presence on a computer</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Example: shv5</a:t>
            </a:r>
            <a:endParaRPr sz="1800">
              <a:solidFill>
                <a:schemeClr val="dk2"/>
              </a:solidFill>
            </a:endParaRPr>
          </a:p>
        </p:txBody>
      </p:sp>
      <p:sp>
        <p:nvSpPr>
          <p:cNvPr id="181" name="Google Shape;181;p29"/>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Rootkit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nvSpPr>
        <p:spPr>
          <a:xfrm>
            <a:off x="424500" y="1301800"/>
            <a:ext cx="7874400" cy="38790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Font typeface="Lato"/>
              <a:buChar char="●"/>
            </a:pPr>
            <a:r>
              <a:rPr lang="en" sz="1500">
                <a:latin typeface="Lato"/>
                <a:ea typeface="Lato"/>
                <a:cs typeface="Lato"/>
                <a:sym typeface="Lato"/>
              </a:rPr>
              <a:t>Performs rootkit detection on every agent</a:t>
            </a:r>
            <a:endParaRPr sz="1500">
              <a:latin typeface="Lato"/>
              <a:ea typeface="Lato"/>
              <a:cs typeface="Lato"/>
              <a:sym typeface="Lato"/>
            </a:endParaRPr>
          </a:p>
          <a:p>
            <a:pPr indent="-323850" lvl="0" marL="457200" rtl="0" algn="l">
              <a:lnSpc>
                <a:spcPct val="150000"/>
              </a:lnSpc>
              <a:spcBef>
                <a:spcPts val="0"/>
              </a:spcBef>
              <a:spcAft>
                <a:spcPts val="0"/>
              </a:spcAft>
              <a:buSzPts val="1500"/>
              <a:buFont typeface="Lato"/>
              <a:buChar char="●"/>
            </a:pPr>
            <a:r>
              <a:rPr lang="en" sz="1500">
                <a:latin typeface="Lato"/>
                <a:ea typeface="Lato"/>
                <a:cs typeface="Lato"/>
                <a:sym typeface="Lato"/>
              </a:rPr>
              <a:t>Rootcheck runs at every X minutes specified by the user</a:t>
            </a:r>
            <a:endParaRPr sz="1500">
              <a:latin typeface="Lato"/>
              <a:ea typeface="Lato"/>
              <a:cs typeface="Lato"/>
              <a:sym typeface="Lato"/>
            </a:endParaRPr>
          </a:p>
          <a:p>
            <a:pPr indent="-323850" lvl="0" marL="457200" rtl="0" algn="l">
              <a:lnSpc>
                <a:spcPct val="150000"/>
              </a:lnSpc>
              <a:spcBef>
                <a:spcPts val="0"/>
              </a:spcBef>
              <a:spcAft>
                <a:spcPts val="0"/>
              </a:spcAft>
              <a:buSzPts val="1500"/>
              <a:buFont typeface="Lato"/>
              <a:buChar char="●"/>
            </a:pPr>
            <a:r>
              <a:rPr lang="en" sz="1500">
                <a:latin typeface="Lato"/>
                <a:ea typeface="Lato"/>
                <a:cs typeface="Lato"/>
                <a:sym typeface="Lato"/>
              </a:rPr>
              <a:t>Checks</a:t>
            </a:r>
            <a:endParaRPr sz="1500">
              <a:latin typeface="Lato"/>
              <a:ea typeface="Lato"/>
              <a:cs typeface="Lato"/>
              <a:sym typeface="Lato"/>
            </a:endParaRPr>
          </a:p>
          <a:p>
            <a:pPr indent="-323850" lvl="1" marL="914400" rtl="0" algn="l">
              <a:lnSpc>
                <a:spcPct val="150000"/>
              </a:lnSpc>
              <a:spcBef>
                <a:spcPts val="0"/>
              </a:spcBef>
              <a:spcAft>
                <a:spcPts val="0"/>
              </a:spcAft>
              <a:buSzPts val="1500"/>
              <a:buFont typeface="Lato"/>
              <a:buChar char="○"/>
            </a:pPr>
            <a:r>
              <a:rPr lang="en" sz="1500">
                <a:latin typeface="Lato"/>
                <a:ea typeface="Lato"/>
                <a:cs typeface="Lato"/>
                <a:sym typeface="Lato"/>
              </a:rPr>
              <a:t>Read the rootkit_files.txt : Common rootkit files</a:t>
            </a:r>
            <a:endParaRPr sz="1500">
              <a:latin typeface="Lato"/>
              <a:ea typeface="Lato"/>
              <a:cs typeface="Lato"/>
              <a:sym typeface="Lato"/>
            </a:endParaRPr>
          </a:p>
          <a:p>
            <a:pPr indent="-323850" lvl="1" marL="914400" rtl="0" algn="l">
              <a:lnSpc>
                <a:spcPct val="150000"/>
              </a:lnSpc>
              <a:spcBef>
                <a:spcPts val="0"/>
              </a:spcBef>
              <a:spcAft>
                <a:spcPts val="0"/>
              </a:spcAft>
              <a:buSzPts val="1500"/>
              <a:buFont typeface="Lato"/>
              <a:buChar char="○"/>
            </a:pPr>
            <a:r>
              <a:rPr lang="en" sz="1500">
                <a:latin typeface="Lato"/>
                <a:ea typeface="Lato"/>
                <a:cs typeface="Lato"/>
                <a:sym typeface="Lato"/>
              </a:rPr>
              <a:t>Read the rootkit_trojans.txt : Common trojan signatures</a:t>
            </a:r>
            <a:endParaRPr sz="1500">
              <a:latin typeface="Lato"/>
              <a:ea typeface="Lato"/>
              <a:cs typeface="Lato"/>
              <a:sym typeface="Lato"/>
            </a:endParaRPr>
          </a:p>
          <a:p>
            <a:pPr indent="-323850" lvl="1" marL="914400" rtl="0" algn="l">
              <a:lnSpc>
                <a:spcPct val="150000"/>
              </a:lnSpc>
              <a:spcBef>
                <a:spcPts val="0"/>
              </a:spcBef>
              <a:spcAft>
                <a:spcPts val="0"/>
              </a:spcAft>
              <a:buSzPts val="1500"/>
              <a:buFont typeface="Lato"/>
              <a:buChar char="○"/>
            </a:pPr>
            <a:r>
              <a:rPr lang="en" sz="1500">
                <a:latin typeface="Lato"/>
                <a:ea typeface="Lato"/>
                <a:cs typeface="Lato"/>
                <a:sym typeface="Lato"/>
              </a:rPr>
              <a:t>Scan the /dev directory looking for anomalies</a:t>
            </a:r>
            <a:endParaRPr sz="1500">
              <a:latin typeface="Lato"/>
              <a:ea typeface="Lato"/>
              <a:cs typeface="Lato"/>
              <a:sym typeface="Lato"/>
            </a:endParaRPr>
          </a:p>
          <a:p>
            <a:pPr indent="-323850" lvl="1" marL="914400" rtl="0" algn="l">
              <a:lnSpc>
                <a:spcPct val="150000"/>
              </a:lnSpc>
              <a:spcBef>
                <a:spcPts val="0"/>
              </a:spcBef>
              <a:spcAft>
                <a:spcPts val="0"/>
              </a:spcAft>
              <a:buSzPts val="1500"/>
              <a:buFont typeface="Lato"/>
              <a:buChar char="○"/>
            </a:pPr>
            <a:r>
              <a:rPr lang="en" sz="1500">
                <a:latin typeface="Lato"/>
                <a:ea typeface="Lato"/>
                <a:cs typeface="Lato"/>
                <a:sym typeface="Lato"/>
              </a:rPr>
              <a:t>Scan the whole filesystem looking for unusual files and permission problems</a:t>
            </a:r>
            <a:endParaRPr sz="1500">
              <a:latin typeface="Lato"/>
              <a:ea typeface="Lato"/>
              <a:cs typeface="Lato"/>
              <a:sym typeface="Lato"/>
            </a:endParaRPr>
          </a:p>
          <a:p>
            <a:pPr indent="-323850" lvl="1" marL="914400" rtl="0" algn="l">
              <a:lnSpc>
                <a:spcPct val="150000"/>
              </a:lnSpc>
              <a:spcBef>
                <a:spcPts val="0"/>
              </a:spcBef>
              <a:spcAft>
                <a:spcPts val="0"/>
              </a:spcAft>
              <a:buSzPts val="1500"/>
              <a:buFont typeface="Lato"/>
              <a:buChar char="○"/>
            </a:pPr>
            <a:r>
              <a:rPr lang="en" sz="1500">
                <a:latin typeface="Lato"/>
                <a:ea typeface="Lato"/>
                <a:cs typeface="Lato"/>
                <a:sym typeface="Lato"/>
              </a:rPr>
              <a:t>Look for the presence of hidden processes</a:t>
            </a:r>
            <a:endParaRPr sz="1500">
              <a:latin typeface="Lato"/>
              <a:ea typeface="Lato"/>
              <a:cs typeface="Lato"/>
              <a:sym typeface="Lato"/>
            </a:endParaRPr>
          </a:p>
          <a:p>
            <a:pPr indent="-323850" lvl="1" marL="914400" rtl="0" algn="l">
              <a:lnSpc>
                <a:spcPct val="150000"/>
              </a:lnSpc>
              <a:spcBef>
                <a:spcPts val="0"/>
              </a:spcBef>
              <a:spcAft>
                <a:spcPts val="0"/>
              </a:spcAft>
              <a:buSzPts val="1500"/>
              <a:buFont typeface="Lato"/>
              <a:buChar char="○"/>
            </a:pPr>
            <a:r>
              <a:rPr lang="en" sz="1500">
                <a:latin typeface="Lato"/>
                <a:ea typeface="Lato"/>
                <a:cs typeface="Lato"/>
                <a:sym typeface="Lato"/>
              </a:rPr>
              <a:t>Look for the presence of hidden ports</a:t>
            </a:r>
            <a:endParaRPr sz="1500">
              <a:latin typeface="Lato"/>
              <a:ea typeface="Lato"/>
              <a:cs typeface="Lato"/>
              <a:sym typeface="Lato"/>
            </a:endParaRPr>
          </a:p>
          <a:p>
            <a:pPr indent="-323850" lvl="1" marL="914400" rtl="0" algn="l">
              <a:lnSpc>
                <a:spcPct val="150000"/>
              </a:lnSpc>
              <a:spcBef>
                <a:spcPts val="0"/>
              </a:spcBef>
              <a:spcAft>
                <a:spcPts val="0"/>
              </a:spcAft>
              <a:buSzPts val="1500"/>
              <a:buFont typeface="Lato"/>
              <a:buChar char="○"/>
            </a:pPr>
            <a:r>
              <a:rPr lang="en" sz="1500">
                <a:latin typeface="Lato"/>
                <a:ea typeface="Lato"/>
                <a:cs typeface="Lato"/>
                <a:sym typeface="Lato"/>
              </a:rPr>
              <a:t>Scan all interfaces on the system and look for the ones with “promisc” mode enabled</a:t>
            </a:r>
            <a:endParaRPr>
              <a:latin typeface="Lato"/>
              <a:ea typeface="Lato"/>
              <a:cs typeface="Lato"/>
              <a:sym typeface="Lato"/>
            </a:endParaRPr>
          </a:p>
        </p:txBody>
      </p:sp>
      <p:sp>
        <p:nvSpPr>
          <p:cNvPr id="187" name="Google Shape;187;p30"/>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Rootcheck: Rootkit Detection Engine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Rootcheck Configuration</a:t>
            </a:r>
            <a:endParaRPr/>
          </a:p>
        </p:txBody>
      </p:sp>
      <p:pic>
        <p:nvPicPr>
          <p:cNvPr id="193" name="Google Shape;193;p31"/>
          <p:cNvPicPr preferRelativeResize="0"/>
          <p:nvPr/>
        </p:nvPicPr>
        <p:blipFill>
          <a:blip r:embed="rId3">
            <a:alphaModFix/>
          </a:blip>
          <a:stretch>
            <a:fillRect/>
          </a:stretch>
        </p:blipFill>
        <p:spPr>
          <a:xfrm>
            <a:off x="879978" y="1780178"/>
            <a:ext cx="7384050" cy="158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nvSpPr>
        <p:spPr>
          <a:xfrm>
            <a:off x="424500" y="1301800"/>
            <a:ext cx="78744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Font typeface="Lato"/>
              <a:buChar char="●"/>
            </a:pPr>
            <a:r>
              <a:rPr lang="en" sz="1800">
                <a:solidFill>
                  <a:schemeClr val="dk2"/>
                </a:solidFill>
                <a:highlight>
                  <a:schemeClr val="lt1"/>
                </a:highlight>
              </a:rPr>
              <a:t>An intrusion detection system is a device or software application that monitors a network or systems for malicious activity or policy violations.</a:t>
            </a:r>
            <a:endParaRPr sz="1800">
              <a:solidFill>
                <a:schemeClr val="dk2"/>
              </a:solidFill>
              <a:highlight>
                <a:schemeClr val="lt1"/>
              </a:highlight>
            </a:endParaRPr>
          </a:p>
          <a:p>
            <a:pPr indent="-342900" lvl="0" marL="457200" rtl="0" algn="l">
              <a:lnSpc>
                <a:spcPct val="150000"/>
              </a:lnSpc>
              <a:spcBef>
                <a:spcPts val="0"/>
              </a:spcBef>
              <a:spcAft>
                <a:spcPts val="0"/>
              </a:spcAft>
              <a:buClr>
                <a:schemeClr val="dk2"/>
              </a:buClr>
              <a:buSzPts val="1800"/>
              <a:buFont typeface="Lato"/>
              <a:buChar char="●"/>
            </a:pPr>
            <a:r>
              <a:rPr lang="en" sz="1800">
                <a:solidFill>
                  <a:schemeClr val="dk2"/>
                </a:solidFill>
                <a:highlight>
                  <a:schemeClr val="lt1"/>
                </a:highlight>
              </a:rPr>
              <a:t>A HIDS(Host-based Intrusion Detection System) detects events on a server or workstation and can generate alerts.</a:t>
            </a:r>
            <a:endParaRPr sz="1800">
              <a:solidFill>
                <a:schemeClr val="dk2"/>
              </a:solidFill>
              <a:highlight>
                <a:schemeClr val="lt1"/>
              </a:highlight>
            </a:endParaRPr>
          </a:p>
          <a:p>
            <a:pPr indent="-342900" lvl="0" marL="457200" rtl="0" algn="l">
              <a:lnSpc>
                <a:spcPct val="150000"/>
              </a:lnSpc>
              <a:spcBef>
                <a:spcPts val="0"/>
              </a:spcBef>
              <a:spcAft>
                <a:spcPts val="0"/>
              </a:spcAft>
              <a:buClr>
                <a:schemeClr val="dk2"/>
              </a:buClr>
              <a:buSzPts val="1800"/>
              <a:buFont typeface="Lato"/>
              <a:buChar char="●"/>
            </a:pPr>
            <a:r>
              <a:rPr b="1" lang="en" sz="1800">
                <a:solidFill>
                  <a:schemeClr val="dk2"/>
                </a:solidFill>
                <a:highlight>
                  <a:schemeClr val="lt1"/>
                </a:highlight>
              </a:rPr>
              <a:t>OSSEC is a scalable, multiplatform, open source HIDS.</a:t>
            </a:r>
            <a:endParaRPr b="1" sz="1800">
              <a:solidFill>
                <a:schemeClr val="dk2"/>
              </a:solidFill>
              <a:highlight>
                <a:schemeClr val="lt1"/>
              </a:highlight>
            </a:endParaRPr>
          </a:p>
        </p:txBody>
      </p:sp>
      <p:sp>
        <p:nvSpPr>
          <p:cNvPr id="80" name="Google Shape;80;p14"/>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 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Example</a:t>
            </a:r>
            <a:endParaRPr/>
          </a:p>
        </p:txBody>
      </p:sp>
      <p:sp>
        <p:nvSpPr>
          <p:cNvPr id="199" name="Google Shape;199;p32"/>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shv5 Rootkit</a:t>
            </a:r>
            <a:endParaRPr/>
          </a:p>
        </p:txBody>
      </p:sp>
      <p:sp>
        <p:nvSpPr>
          <p:cNvPr id="200" name="Google Shape;200;p32"/>
          <p:cNvSpPr txBox="1"/>
          <p:nvPr/>
        </p:nvSpPr>
        <p:spPr>
          <a:xfrm>
            <a:off x="4851575" y="2045950"/>
            <a:ext cx="4075200" cy="1293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rgbClr val="333333"/>
              </a:solidFill>
              <a:highlight>
                <a:srgbClr val="FFFFFF"/>
              </a:highlight>
            </a:endParaRPr>
          </a:p>
          <a:p>
            <a:pPr indent="-342900" lvl="0" marL="457200" rtl="0" algn="l">
              <a:spcBef>
                <a:spcPts val="0"/>
              </a:spcBef>
              <a:spcAft>
                <a:spcPts val="0"/>
              </a:spcAft>
              <a:buClr>
                <a:srgbClr val="333333"/>
              </a:buClr>
              <a:buSzPts val="1800"/>
              <a:buChar char="●"/>
            </a:pPr>
            <a:r>
              <a:rPr lang="en" sz="1800">
                <a:solidFill>
                  <a:srgbClr val="333333"/>
                </a:solidFill>
                <a:highlight>
                  <a:srgbClr val="FFFFFF"/>
                </a:highlight>
              </a:rPr>
              <a:t>Robust partition scheme: “...” not in own partition</a:t>
            </a:r>
            <a:endParaRPr sz="1800">
              <a:solidFill>
                <a:srgbClr val="333333"/>
              </a:solidFill>
              <a:highlight>
                <a:srgbClr val="FFFFFF"/>
              </a:highlight>
            </a:endParaRPr>
          </a:p>
          <a:p>
            <a:pPr indent="-342900" lvl="0" marL="457200" rtl="0" algn="l">
              <a:spcBef>
                <a:spcPts val="0"/>
              </a:spcBef>
              <a:spcAft>
                <a:spcPts val="0"/>
              </a:spcAft>
              <a:buClr>
                <a:srgbClr val="333333"/>
              </a:buClr>
              <a:buSzPts val="1800"/>
              <a:buChar char="●"/>
            </a:pPr>
            <a:r>
              <a:rPr lang="en" sz="1800">
                <a:solidFill>
                  <a:srgbClr val="333333"/>
                </a:solidFill>
                <a:highlight>
                  <a:srgbClr val="FFFFFF"/>
                </a:highlight>
              </a:rPr>
              <a:t>Trojaned version of ‘grep’</a:t>
            </a:r>
            <a:endParaRPr sz="1800">
              <a:solidFill>
                <a:srgbClr val="333333"/>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0" y="0"/>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shv5 Rootkit: Setup as root</a:t>
            </a:r>
            <a:endParaRPr/>
          </a:p>
        </p:txBody>
      </p:sp>
      <p:pic>
        <p:nvPicPr>
          <p:cNvPr id="206" name="Google Shape;206;p33"/>
          <p:cNvPicPr preferRelativeResize="0"/>
          <p:nvPr/>
        </p:nvPicPr>
        <p:blipFill rotWithShape="1">
          <a:blip r:embed="rId3">
            <a:alphaModFix/>
          </a:blip>
          <a:srcRect b="0" l="0" r="50253" t="0"/>
          <a:stretch/>
        </p:blipFill>
        <p:spPr>
          <a:xfrm>
            <a:off x="74875" y="557425"/>
            <a:ext cx="4497125" cy="4586074"/>
          </a:xfrm>
          <a:prstGeom prst="rect">
            <a:avLst/>
          </a:prstGeom>
          <a:noFill/>
          <a:ln>
            <a:noFill/>
          </a:ln>
        </p:spPr>
      </p:pic>
      <p:pic>
        <p:nvPicPr>
          <p:cNvPr id="207" name="Google Shape;207;p33"/>
          <p:cNvPicPr preferRelativeResize="0"/>
          <p:nvPr/>
        </p:nvPicPr>
        <p:blipFill rotWithShape="1">
          <a:blip r:embed="rId4">
            <a:alphaModFix/>
          </a:blip>
          <a:srcRect b="0" l="0" r="51893" t="0"/>
          <a:stretch/>
        </p:blipFill>
        <p:spPr>
          <a:xfrm>
            <a:off x="4621950" y="554100"/>
            <a:ext cx="4355299" cy="4592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0" y="0"/>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shv5 Rootkit: Detected by Rootcheck</a:t>
            </a:r>
            <a:endParaRPr/>
          </a:p>
        </p:txBody>
      </p:sp>
      <p:pic>
        <p:nvPicPr>
          <p:cNvPr id="213" name="Google Shape;213;p34"/>
          <p:cNvPicPr preferRelativeResize="0"/>
          <p:nvPr/>
        </p:nvPicPr>
        <p:blipFill>
          <a:blip r:embed="rId3">
            <a:alphaModFix/>
          </a:blip>
          <a:stretch>
            <a:fillRect/>
          </a:stretch>
        </p:blipFill>
        <p:spPr>
          <a:xfrm>
            <a:off x="96225" y="516300"/>
            <a:ext cx="8951544" cy="4541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0" y="0"/>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shv5 Rootkit: Detected by Rootcheck</a:t>
            </a:r>
            <a:endParaRPr/>
          </a:p>
        </p:txBody>
      </p:sp>
      <p:pic>
        <p:nvPicPr>
          <p:cNvPr id="219" name="Google Shape;219;p35"/>
          <p:cNvPicPr preferRelativeResize="0"/>
          <p:nvPr/>
        </p:nvPicPr>
        <p:blipFill>
          <a:blip r:embed="rId3">
            <a:alphaModFix/>
          </a:blip>
          <a:stretch>
            <a:fillRect/>
          </a:stretch>
        </p:blipFill>
        <p:spPr>
          <a:xfrm>
            <a:off x="132851" y="570675"/>
            <a:ext cx="8878310" cy="4503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File I</a:t>
            </a:r>
            <a:r>
              <a:rPr lang="en"/>
              <a:t>ntegrity Checking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nvSpPr>
        <p:spPr>
          <a:xfrm>
            <a:off x="424500" y="1301800"/>
            <a:ext cx="78744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There are multiple types of attacks and many attack vectors, but there is one thing unique about all of them: t</a:t>
            </a:r>
            <a:r>
              <a:rPr b="1" lang="en" sz="1800">
                <a:solidFill>
                  <a:schemeClr val="dk2"/>
                </a:solidFill>
              </a:rPr>
              <a:t>hey leave traces and always change the system in some way.</a:t>
            </a:r>
            <a:r>
              <a:rPr lang="en" sz="1800">
                <a:solidFill>
                  <a:schemeClr val="dk2"/>
                </a:solidFill>
              </a:rPr>
              <a:t> From viruses that modify a few files, to kernel-level rootkits that alters the kernel, </a:t>
            </a:r>
            <a:r>
              <a:rPr b="1" lang="en" sz="1800">
                <a:solidFill>
                  <a:schemeClr val="dk2"/>
                </a:solidFill>
              </a:rPr>
              <a:t>there is always some change in the integrity of the system. </a:t>
            </a:r>
            <a:endParaRPr b="1"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Integrity checking is an essential part of intrusion detection, that detects changes in the integrity of the system. OSSEC does that by looking for changes in the MD5/SHA1 checksums of the key files in the system and on the Windows registry.</a:t>
            </a:r>
            <a:endParaRPr sz="1800">
              <a:solidFill>
                <a:schemeClr val="dk2"/>
              </a:solidFill>
            </a:endParaRPr>
          </a:p>
        </p:txBody>
      </p:sp>
      <p:sp>
        <p:nvSpPr>
          <p:cNvPr id="230" name="Google Shape;230;p37"/>
          <p:cNvSpPr txBox="1"/>
          <p:nvPr/>
        </p:nvSpPr>
        <p:spPr>
          <a:xfrm>
            <a:off x="643775" y="476125"/>
            <a:ext cx="43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1" name="Google Shape;231;p3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Integrity Checking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nvSpPr>
        <p:spPr>
          <a:xfrm>
            <a:off x="424500" y="1301800"/>
            <a:ext cx="78744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Syscheck is the name of the integrity checking process inside OSSEC. </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It runs periodically to check if any configured file (or registry entry on Windows) has changed. </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The way it works is that the agent scans the system every few hours (user defined) and send all the checksums to the server. The server stores the checksums and look for modifications on them. An alert is sent if anything changes.</a:t>
            </a:r>
            <a:endParaRPr sz="1800">
              <a:solidFill>
                <a:schemeClr val="dk2"/>
              </a:solidFill>
            </a:endParaRPr>
          </a:p>
        </p:txBody>
      </p:sp>
      <p:sp>
        <p:nvSpPr>
          <p:cNvPr id="237" name="Google Shape;237;p38"/>
          <p:cNvSpPr txBox="1"/>
          <p:nvPr/>
        </p:nvSpPr>
        <p:spPr>
          <a:xfrm>
            <a:off x="643775" y="476125"/>
            <a:ext cx="43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8" name="Google Shape;238;p38"/>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Integrity Checking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424500" y="1301800"/>
            <a:ext cx="7874400" cy="31647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Clr>
                <a:schemeClr val="dk2"/>
              </a:buClr>
              <a:buSzPts val="900"/>
              <a:buChar char="●"/>
            </a:pPr>
            <a:r>
              <a:rPr b="1" lang="en" sz="1600">
                <a:solidFill>
                  <a:schemeClr val="dk2"/>
                </a:solidFill>
              </a:rPr>
              <a:t>How often does it run?</a:t>
            </a:r>
            <a:endParaRPr b="1" sz="1600">
              <a:solidFill>
                <a:schemeClr val="dk2"/>
              </a:solidFill>
            </a:endParaRPr>
          </a:p>
          <a:p>
            <a:pPr indent="-285750" lvl="1" marL="914400" rtl="0" algn="l">
              <a:lnSpc>
                <a:spcPct val="115000"/>
              </a:lnSpc>
              <a:spcBef>
                <a:spcPts val="0"/>
              </a:spcBef>
              <a:spcAft>
                <a:spcPts val="0"/>
              </a:spcAft>
              <a:buClr>
                <a:schemeClr val="dk2"/>
              </a:buClr>
              <a:buSzPts val="900"/>
              <a:buChar char="○"/>
            </a:pPr>
            <a:r>
              <a:rPr lang="en" sz="1600">
                <a:solidFill>
                  <a:schemeClr val="dk2"/>
                </a:solidFill>
              </a:rPr>
              <a:t>By </a:t>
            </a:r>
            <a:r>
              <a:rPr lang="en" sz="1600">
                <a:solidFill>
                  <a:schemeClr val="dk2"/>
                </a:solidFill>
              </a:rPr>
              <a:t>default every 6 hours, but the frequency or time/day are configurable.</a:t>
            </a:r>
            <a:endParaRPr sz="16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1600">
                <a:solidFill>
                  <a:schemeClr val="dk2"/>
                </a:solidFill>
              </a:rPr>
              <a:t>Where is the database stored?</a:t>
            </a:r>
            <a:endParaRPr b="1" sz="1600">
              <a:solidFill>
                <a:schemeClr val="dk2"/>
              </a:solidFill>
            </a:endParaRPr>
          </a:p>
          <a:p>
            <a:pPr indent="-285750" lvl="1" marL="914400" rtl="0" algn="l">
              <a:lnSpc>
                <a:spcPct val="115000"/>
              </a:lnSpc>
              <a:spcBef>
                <a:spcPts val="0"/>
              </a:spcBef>
              <a:spcAft>
                <a:spcPts val="0"/>
              </a:spcAft>
              <a:buClr>
                <a:schemeClr val="dk2"/>
              </a:buClr>
              <a:buSzPts val="900"/>
              <a:buChar char="○"/>
            </a:pPr>
            <a:r>
              <a:rPr lang="en" sz="1600">
                <a:solidFill>
                  <a:schemeClr val="dk2"/>
                </a:solidFill>
              </a:rPr>
              <a:t>On the manager in </a:t>
            </a:r>
            <a:r>
              <a:rPr i="1" lang="en" sz="1600">
                <a:solidFill>
                  <a:schemeClr val="dk2"/>
                </a:solidFill>
              </a:rPr>
              <a:t>/var/ossec/queue/syscheck</a:t>
            </a:r>
            <a:r>
              <a:rPr lang="en" sz="1600">
                <a:solidFill>
                  <a:schemeClr val="dk2"/>
                </a:solidFill>
              </a:rPr>
              <a:t>.</a:t>
            </a:r>
            <a:endParaRPr sz="16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1600">
                <a:solidFill>
                  <a:schemeClr val="dk2"/>
                </a:solidFill>
              </a:rPr>
              <a:t>How much CPU does it use?</a:t>
            </a:r>
            <a:endParaRPr b="1" sz="1600">
              <a:solidFill>
                <a:schemeClr val="dk2"/>
              </a:solidFill>
            </a:endParaRPr>
          </a:p>
          <a:p>
            <a:pPr indent="-285750" lvl="1" marL="914400" rtl="0" algn="l">
              <a:lnSpc>
                <a:spcPct val="115000"/>
              </a:lnSpc>
              <a:spcBef>
                <a:spcPts val="0"/>
              </a:spcBef>
              <a:spcAft>
                <a:spcPts val="0"/>
              </a:spcAft>
              <a:buClr>
                <a:schemeClr val="dk2"/>
              </a:buClr>
              <a:buSzPts val="900"/>
              <a:buChar char="○"/>
            </a:pPr>
            <a:r>
              <a:rPr lang="en" sz="1600">
                <a:solidFill>
                  <a:schemeClr val="dk2"/>
                </a:solidFill>
              </a:rPr>
              <a:t>The scans are performed slowly to avoid using too much CPU/memory.</a:t>
            </a:r>
            <a:endParaRPr sz="16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1600">
                <a:solidFill>
                  <a:schemeClr val="dk2"/>
                </a:solidFill>
              </a:rPr>
              <a:t>How are false positives handled?</a:t>
            </a:r>
            <a:endParaRPr b="1" sz="1600">
              <a:solidFill>
                <a:schemeClr val="dk2"/>
              </a:solidFill>
            </a:endParaRPr>
          </a:p>
          <a:p>
            <a:pPr indent="-285750" lvl="1" marL="914400" rtl="0" algn="l">
              <a:lnSpc>
                <a:spcPct val="115000"/>
              </a:lnSpc>
              <a:spcBef>
                <a:spcPts val="0"/>
              </a:spcBef>
              <a:spcAft>
                <a:spcPts val="0"/>
              </a:spcAft>
              <a:buClr>
                <a:schemeClr val="dk2"/>
              </a:buClr>
              <a:buSzPts val="900"/>
              <a:buChar char="○"/>
            </a:pPr>
            <a:r>
              <a:rPr lang="en" sz="1600">
                <a:solidFill>
                  <a:schemeClr val="dk2"/>
                </a:solidFill>
              </a:rPr>
              <a:t>Files can be ignored manually in the configuration or using rules. By default when a file has changed 3 times further changes are automatically ignored.</a:t>
            </a:r>
            <a:endParaRPr sz="1600">
              <a:solidFill>
                <a:schemeClr val="dk2"/>
              </a:solidFill>
            </a:endParaRPr>
          </a:p>
          <a:p>
            <a:pPr indent="0" lvl="0" marL="457200" rtl="0" algn="l">
              <a:lnSpc>
                <a:spcPct val="150000"/>
              </a:lnSpc>
              <a:spcBef>
                <a:spcPts val="1200"/>
              </a:spcBef>
              <a:spcAft>
                <a:spcPts val="0"/>
              </a:spcAft>
              <a:buNone/>
            </a:pPr>
            <a:r>
              <a:t/>
            </a:r>
            <a:endParaRPr sz="1800">
              <a:solidFill>
                <a:schemeClr val="dk2"/>
              </a:solidFill>
            </a:endParaRPr>
          </a:p>
        </p:txBody>
      </p:sp>
      <p:sp>
        <p:nvSpPr>
          <p:cNvPr id="244" name="Google Shape;244;p39"/>
          <p:cNvSpPr txBox="1"/>
          <p:nvPr/>
        </p:nvSpPr>
        <p:spPr>
          <a:xfrm>
            <a:off x="643775" y="476125"/>
            <a:ext cx="43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5" name="Google Shape;245;p39"/>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Integrity Checking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0"/>
          <p:cNvPicPr preferRelativeResize="0"/>
          <p:nvPr/>
        </p:nvPicPr>
        <p:blipFill>
          <a:blip r:embed="rId3">
            <a:alphaModFix/>
          </a:blip>
          <a:stretch>
            <a:fillRect/>
          </a:stretch>
        </p:blipFill>
        <p:spPr>
          <a:xfrm>
            <a:off x="377850" y="1915425"/>
            <a:ext cx="5913276" cy="3101950"/>
          </a:xfrm>
          <a:prstGeom prst="rect">
            <a:avLst/>
          </a:prstGeom>
          <a:noFill/>
          <a:ln>
            <a:noFill/>
          </a:ln>
        </p:spPr>
      </p:pic>
      <p:pic>
        <p:nvPicPr>
          <p:cNvPr id="251" name="Google Shape;251;p40"/>
          <p:cNvPicPr preferRelativeResize="0"/>
          <p:nvPr/>
        </p:nvPicPr>
        <p:blipFill>
          <a:blip r:embed="rId4">
            <a:alphaModFix/>
          </a:blip>
          <a:stretch>
            <a:fillRect/>
          </a:stretch>
        </p:blipFill>
        <p:spPr>
          <a:xfrm>
            <a:off x="377850" y="1096475"/>
            <a:ext cx="6092750" cy="773650"/>
          </a:xfrm>
          <a:prstGeom prst="rect">
            <a:avLst/>
          </a:prstGeom>
          <a:noFill/>
          <a:ln>
            <a:noFill/>
          </a:ln>
        </p:spPr>
      </p:pic>
      <p:sp>
        <p:nvSpPr>
          <p:cNvPr id="252" name="Google Shape;252;p40"/>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Integrity Checking : Directories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Integrity Checking : Ignore Files</a:t>
            </a:r>
            <a:endParaRPr/>
          </a:p>
        </p:txBody>
      </p:sp>
      <p:pic>
        <p:nvPicPr>
          <p:cNvPr id="258" name="Google Shape;258;p41"/>
          <p:cNvPicPr preferRelativeResize="0"/>
          <p:nvPr/>
        </p:nvPicPr>
        <p:blipFill>
          <a:blip r:embed="rId3">
            <a:alphaModFix/>
          </a:blip>
          <a:stretch>
            <a:fillRect/>
          </a:stretch>
        </p:blipFill>
        <p:spPr>
          <a:xfrm>
            <a:off x="303300" y="1241350"/>
            <a:ext cx="7848600" cy="236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nvSpPr>
        <p:spPr>
          <a:xfrm>
            <a:off x="424500" y="1301800"/>
            <a:ext cx="78744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Font typeface="Lato"/>
              <a:buChar char="●"/>
            </a:pPr>
            <a:r>
              <a:rPr lang="en" sz="1800">
                <a:solidFill>
                  <a:schemeClr val="dk2"/>
                </a:solidFill>
                <a:highlight>
                  <a:schemeClr val="lt1"/>
                </a:highlight>
              </a:rPr>
              <a:t>Features</a:t>
            </a:r>
            <a:endParaRPr sz="1800">
              <a:solidFill>
                <a:schemeClr val="dk2"/>
              </a:solidFill>
              <a:highlight>
                <a:schemeClr val="lt1"/>
              </a:highlight>
            </a:endParaRPr>
          </a:p>
          <a:p>
            <a:pPr indent="-342900" lvl="1" marL="914400" rtl="0" algn="l">
              <a:lnSpc>
                <a:spcPct val="150000"/>
              </a:lnSpc>
              <a:spcBef>
                <a:spcPts val="0"/>
              </a:spcBef>
              <a:spcAft>
                <a:spcPts val="0"/>
              </a:spcAft>
              <a:buClr>
                <a:schemeClr val="dk2"/>
              </a:buClr>
              <a:buSzPts val="1800"/>
              <a:buChar char="○"/>
            </a:pPr>
            <a:r>
              <a:rPr lang="en" sz="1800">
                <a:solidFill>
                  <a:schemeClr val="dk2"/>
                </a:solidFill>
                <a:highlight>
                  <a:schemeClr val="lt1"/>
                </a:highlight>
              </a:rPr>
              <a:t>Powerful correlation and analysis engine</a:t>
            </a:r>
            <a:endParaRPr sz="1800">
              <a:solidFill>
                <a:schemeClr val="dk2"/>
              </a:solidFill>
              <a:highlight>
                <a:schemeClr val="lt1"/>
              </a:highlight>
            </a:endParaRPr>
          </a:p>
          <a:p>
            <a:pPr indent="-342900" lvl="1" marL="914400" rtl="0" algn="l">
              <a:lnSpc>
                <a:spcPct val="150000"/>
              </a:lnSpc>
              <a:spcBef>
                <a:spcPts val="0"/>
              </a:spcBef>
              <a:spcAft>
                <a:spcPts val="0"/>
              </a:spcAft>
              <a:buClr>
                <a:schemeClr val="dk2"/>
              </a:buClr>
              <a:buSzPts val="1800"/>
              <a:buChar char="○"/>
            </a:pPr>
            <a:r>
              <a:rPr b="1" lang="en" sz="1800">
                <a:solidFill>
                  <a:schemeClr val="dk2"/>
                </a:solidFill>
                <a:highlight>
                  <a:schemeClr val="lt1"/>
                </a:highlight>
              </a:rPr>
              <a:t>Log analysis integration </a:t>
            </a:r>
            <a:endParaRPr b="1" sz="1800">
              <a:solidFill>
                <a:schemeClr val="dk2"/>
              </a:solidFill>
              <a:highlight>
                <a:schemeClr val="lt1"/>
              </a:highlight>
            </a:endParaRPr>
          </a:p>
          <a:p>
            <a:pPr indent="-342900" lvl="1" marL="914400" rtl="0" algn="l">
              <a:lnSpc>
                <a:spcPct val="150000"/>
              </a:lnSpc>
              <a:spcBef>
                <a:spcPts val="0"/>
              </a:spcBef>
              <a:spcAft>
                <a:spcPts val="0"/>
              </a:spcAft>
              <a:buClr>
                <a:schemeClr val="dk2"/>
              </a:buClr>
              <a:buSzPts val="1800"/>
              <a:buChar char="○"/>
            </a:pPr>
            <a:r>
              <a:rPr b="1" lang="en" sz="1800">
                <a:solidFill>
                  <a:schemeClr val="dk2"/>
                </a:solidFill>
                <a:highlight>
                  <a:schemeClr val="lt1"/>
                </a:highlight>
              </a:rPr>
              <a:t>File integrity checking</a:t>
            </a:r>
            <a:endParaRPr b="1" sz="1800">
              <a:solidFill>
                <a:schemeClr val="dk2"/>
              </a:solidFill>
              <a:highlight>
                <a:schemeClr val="lt1"/>
              </a:highlight>
            </a:endParaRPr>
          </a:p>
          <a:p>
            <a:pPr indent="-342900" lvl="1" marL="914400" rtl="0" algn="l">
              <a:lnSpc>
                <a:spcPct val="150000"/>
              </a:lnSpc>
              <a:spcBef>
                <a:spcPts val="0"/>
              </a:spcBef>
              <a:spcAft>
                <a:spcPts val="0"/>
              </a:spcAft>
              <a:buClr>
                <a:schemeClr val="dk2"/>
              </a:buClr>
              <a:buSzPts val="1800"/>
              <a:buChar char="○"/>
            </a:pPr>
            <a:r>
              <a:rPr lang="en" sz="1800">
                <a:solidFill>
                  <a:schemeClr val="dk2"/>
                </a:solidFill>
                <a:highlight>
                  <a:schemeClr val="lt1"/>
                </a:highlight>
              </a:rPr>
              <a:t>Windows registry monitoring</a:t>
            </a:r>
            <a:endParaRPr sz="1800">
              <a:solidFill>
                <a:schemeClr val="dk2"/>
              </a:solidFill>
              <a:highlight>
                <a:schemeClr val="lt1"/>
              </a:highlight>
            </a:endParaRPr>
          </a:p>
          <a:p>
            <a:pPr indent="-342900" lvl="1" marL="914400" rtl="0" algn="l">
              <a:lnSpc>
                <a:spcPct val="150000"/>
              </a:lnSpc>
              <a:spcBef>
                <a:spcPts val="0"/>
              </a:spcBef>
              <a:spcAft>
                <a:spcPts val="0"/>
              </a:spcAft>
              <a:buClr>
                <a:schemeClr val="dk2"/>
              </a:buClr>
              <a:buSzPts val="1800"/>
              <a:buChar char="○"/>
            </a:pPr>
            <a:r>
              <a:rPr lang="en" sz="1800">
                <a:solidFill>
                  <a:schemeClr val="dk2"/>
                </a:solidFill>
                <a:highlight>
                  <a:schemeClr val="lt1"/>
                </a:highlight>
              </a:rPr>
              <a:t>Centralized policy enforcement</a:t>
            </a:r>
            <a:endParaRPr sz="1800">
              <a:solidFill>
                <a:schemeClr val="dk2"/>
              </a:solidFill>
              <a:highlight>
                <a:schemeClr val="lt1"/>
              </a:highlight>
            </a:endParaRPr>
          </a:p>
          <a:p>
            <a:pPr indent="-342900" lvl="1" marL="914400" rtl="0" algn="l">
              <a:lnSpc>
                <a:spcPct val="150000"/>
              </a:lnSpc>
              <a:spcBef>
                <a:spcPts val="0"/>
              </a:spcBef>
              <a:spcAft>
                <a:spcPts val="0"/>
              </a:spcAft>
              <a:buClr>
                <a:schemeClr val="dk2"/>
              </a:buClr>
              <a:buSzPts val="1800"/>
              <a:buChar char="○"/>
            </a:pPr>
            <a:r>
              <a:rPr b="1" lang="en" sz="1800">
                <a:solidFill>
                  <a:schemeClr val="dk2"/>
                </a:solidFill>
                <a:highlight>
                  <a:schemeClr val="lt1"/>
                </a:highlight>
              </a:rPr>
              <a:t>Rootkit detection</a:t>
            </a:r>
            <a:endParaRPr b="1" sz="1800">
              <a:solidFill>
                <a:schemeClr val="dk2"/>
              </a:solidFill>
              <a:highlight>
                <a:schemeClr val="lt1"/>
              </a:highlight>
            </a:endParaRPr>
          </a:p>
          <a:p>
            <a:pPr indent="-342900" lvl="1" marL="914400" rtl="0" algn="l">
              <a:lnSpc>
                <a:spcPct val="150000"/>
              </a:lnSpc>
              <a:spcBef>
                <a:spcPts val="0"/>
              </a:spcBef>
              <a:spcAft>
                <a:spcPts val="0"/>
              </a:spcAft>
              <a:buClr>
                <a:schemeClr val="dk2"/>
              </a:buClr>
              <a:buSzPts val="1800"/>
              <a:buChar char="○"/>
            </a:pPr>
            <a:r>
              <a:rPr b="1" lang="en" sz="1800">
                <a:solidFill>
                  <a:schemeClr val="dk2"/>
                </a:solidFill>
                <a:highlight>
                  <a:schemeClr val="lt1"/>
                </a:highlight>
              </a:rPr>
              <a:t>Real-time alerting</a:t>
            </a:r>
            <a:endParaRPr b="1" sz="1800">
              <a:solidFill>
                <a:schemeClr val="dk2"/>
              </a:solidFill>
              <a:highlight>
                <a:schemeClr val="lt1"/>
              </a:highlight>
            </a:endParaRPr>
          </a:p>
          <a:p>
            <a:pPr indent="-342900" lvl="1" marL="914400" rtl="0" algn="l">
              <a:lnSpc>
                <a:spcPct val="150000"/>
              </a:lnSpc>
              <a:spcBef>
                <a:spcPts val="0"/>
              </a:spcBef>
              <a:spcAft>
                <a:spcPts val="0"/>
              </a:spcAft>
              <a:buClr>
                <a:schemeClr val="dk2"/>
              </a:buClr>
              <a:buSzPts val="1800"/>
              <a:buChar char="○"/>
            </a:pPr>
            <a:r>
              <a:rPr b="1" lang="en" sz="1800">
                <a:solidFill>
                  <a:schemeClr val="dk2"/>
                </a:solidFill>
                <a:highlight>
                  <a:schemeClr val="lt1"/>
                </a:highlight>
              </a:rPr>
              <a:t>Active response</a:t>
            </a:r>
            <a:endParaRPr b="1" sz="1800">
              <a:solidFill>
                <a:schemeClr val="dk2"/>
              </a:solidFill>
              <a:highlight>
                <a:schemeClr val="lt1"/>
              </a:highlight>
            </a:endParaRPr>
          </a:p>
        </p:txBody>
      </p:sp>
      <p:sp>
        <p:nvSpPr>
          <p:cNvPr id="86" name="Google Shape;86;p15"/>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Integrity Checking </a:t>
            </a:r>
            <a:endParaRPr/>
          </a:p>
        </p:txBody>
      </p:sp>
      <p:pic>
        <p:nvPicPr>
          <p:cNvPr id="264" name="Google Shape;264;p42"/>
          <p:cNvPicPr preferRelativeResize="0"/>
          <p:nvPr/>
        </p:nvPicPr>
        <p:blipFill>
          <a:blip r:embed="rId3">
            <a:alphaModFix/>
          </a:blip>
          <a:stretch>
            <a:fillRect/>
          </a:stretch>
        </p:blipFill>
        <p:spPr>
          <a:xfrm>
            <a:off x="303300" y="3971300"/>
            <a:ext cx="6534150" cy="752475"/>
          </a:xfrm>
          <a:prstGeom prst="rect">
            <a:avLst/>
          </a:prstGeom>
          <a:noFill/>
          <a:ln>
            <a:noFill/>
          </a:ln>
        </p:spPr>
      </p:pic>
      <p:sp>
        <p:nvSpPr>
          <p:cNvPr id="265" name="Google Shape;265;p42"/>
          <p:cNvSpPr txBox="1"/>
          <p:nvPr>
            <p:ph type="title"/>
          </p:nvPr>
        </p:nvSpPr>
        <p:spPr>
          <a:xfrm>
            <a:off x="311700" y="1223200"/>
            <a:ext cx="8520600" cy="63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Real Time Monitoring</a:t>
            </a:r>
            <a:endParaRPr sz="2000"/>
          </a:p>
        </p:txBody>
      </p:sp>
      <p:sp>
        <p:nvSpPr>
          <p:cNvPr id="266" name="Google Shape;266;p42"/>
          <p:cNvSpPr txBox="1"/>
          <p:nvPr>
            <p:ph type="title"/>
          </p:nvPr>
        </p:nvSpPr>
        <p:spPr>
          <a:xfrm>
            <a:off x="255025" y="3170425"/>
            <a:ext cx="8520600" cy="63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Report Changes</a:t>
            </a:r>
            <a:endParaRPr sz="2000"/>
          </a:p>
        </p:txBody>
      </p:sp>
      <p:pic>
        <p:nvPicPr>
          <p:cNvPr id="267" name="Google Shape;267;p42"/>
          <p:cNvPicPr preferRelativeResize="0"/>
          <p:nvPr/>
        </p:nvPicPr>
        <p:blipFill>
          <a:blip r:embed="rId4">
            <a:alphaModFix/>
          </a:blip>
          <a:stretch>
            <a:fillRect/>
          </a:stretch>
        </p:blipFill>
        <p:spPr>
          <a:xfrm>
            <a:off x="303300" y="2058813"/>
            <a:ext cx="7743825" cy="1057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4325" y="15800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Active Response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nvSpPr>
        <p:spPr>
          <a:xfrm>
            <a:off x="444250" y="941400"/>
            <a:ext cx="7874400" cy="42021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OSSEC provides a</a:t>
            </a:r>
            <a:r>
              <a:rPr lang="en" sz="1800">
                <a:solidFill>
                  <a:schemeClr val="dk2"/>
                </a:solidFill>
              </a:rPr>
              <a:t>utomated remediation to security violations and threats</a:t>
            </a:r>
            <a:r>
              <a:rPr lang="en" sz="1800">
                <a:solidFill>
                  <a:schemeClr val="dk2"/>
                </a:solidFill>
              </a:rPr>
              <a:t> </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It can run script when certain criteria met to block specific hosts and/or services so that a detected violation can be stopped or contained and controlled</a:t>
            </a:r>
            <a:endParaRPr sz="1800">
              <a:solidFill>
                <a:schemeClr val="dk2"/>
              </a:solidFill>
            </a:endParaRPr>
          </a:p>
          <a:p>
            <a:pPr indent="457200" lvl="0" marL="0" rtl="0" algn="l">
              <a:lnSpc>
                <a:spcPct val="150000"/>
              </a:lnSpc>
              <a:spcBef>
                <a:spcPts val="0"/>
              </a:spcBef>
              <a:spcAft>
                <a:spcPts val="0"/>
              </a:spcAft>
              <a:buNone/>
            </a:pPr>
            <a:r>
              <a:rPr b="1" lang="en" sz="1800">
                <a:solidFill>
                  <a:schemeClr val="dk2"/>
                </a:solidFill>
              </a:rPr>
              <a:t>Remedial actions can be</a:t>
            </a:r>
            <a:r>
              <a:rPr lang="en" sz="1800">
                <a:solidFill>
                  <a:schemeClr val="dk2"/>
                </a:solidFill>
              </a:rPr>
              <a:t>:</a:t>
            </a:r>
            <a:endParaRPr sz="1800">
              <a:solidFill>
                <a:schemeClr val="dk2"/>
              </a:solidFill>
            </a:endParaRPr>
          </a:p>
          <a:p>
            <a:pPr indent="-342900" lvl="0" marL="914400" rtl="0" algn="l">
              <a:lnSpc>
                <a:spcPct val="150000"/>
              </a:lnSpc>
              <a:spcBef>
                <a:spcPts val="0"/>
              </a:spcBef>
              <a:spcAft>
                <a:spcPts val="0"/>
              </a:spcAft>
              <a:buClr>
                <a:schemeClr val="dk2"/>
              </a:buClr>
              <a:buSzPts val="1800"/>
              <a:buChar char="●"/>
            </a:pPr>
            <a:r>
              <a:rPr lang="en" sz="1800">
                <a:solidFill>
                  <a:schemeClr val="dk2"/>
                </a:solidFill>
              </a:rPr>
              <a:t>Firewall block or drop</a:t>
            </a:r>
            <a:endParaRPr sz="1800">
              <a:solidFill>
                <a:schemeClr val="dk2"/>
              </a:solidFill>
            </a:endParaRPr>
          </a:p>
          <a:p>
            <a:pPr indent="-342900" lvl="0" marL="914400" rtl="0" algn="l">
              <a:lnSpc>
                <a:spcPct val="150000"/>
              </a:lnSpc>
              <a:spcBef>
                <a:spcPts val="0"/>
              </a:spcBef>
              <a:spcAft>
                <a:spcPts val="0"/>
              </a:spcAft>
              <a:buClr>
                <a:schemeClr val="dk2"/>
              </a:buClr>
              <a:buSzPts val="1800"/>
              <a:buChar char="●"/>
            </a:pPr>
            <a:r>
              <a:rPr lang="en" sz="1800">
                <a:solidFill>
                  <a:schemeClr val="dk2"/>
                </a:solidFill>
              </a:rPr>
              <a:t>Quarantine</a:t>
            </a:r>
            <a:endParaRPr sz="1800">
              <a:solidFill>
                <a:schemeClr val="dk2"/>
              </a:solidFill>
            </a:endParaRPr>
          </a:p>
          <a:p>
            <a:pPr indent="-342900" lvl="0" marL="914400" rtl="0" algn="l">
              <a:lnSpc>
                <a:spcPct val="150000"/>
              </a:lnSpc>
              <a:spcBef>
                <a:spcPts val="0"/>
              </a:spcBef>
              <a:spcAft>
                <a:spcPts val="0"/>
              </a:spcAft>
              <a:buClr>
                <a:schemeClr val="dk2"/>
              </a:buClr>
              <a:buSzPts val="1800"/>
              <a:buChar char="●"/>
            </a:pPr>
            <a:r>
              <a:rPr lang="en" sz="1800">
                <a:solidFill>
                  <a:schemeClr val="dk2"/>
                </a:solidFill>
              </a:rPr>
              <a:t>Traffic shaping or throttling</a:t>
            </a:r>
            <a:endParaRPr sz="1800">
              <a:solidFill>
                <a:schemeClr val="dk2"/>
              </a:solidFill>
            </a:endParaRPr>
          </a:p>
          <a:p>
            <a:pPr indent="-342900" lvl="0" marL="914400" rtl="0" algn="l">
              <a:lnSpc>
                <a:spcPct val="150000"/>
              </a:lnSpc>
              <a:spcBef>
                <a:spcPts val="0"/>
              </a:spcBef>
              <a:spcAft>
                <a:spcPts val="0"/>
              </a:spcAft>
              <a:buClr>
                <a:schemeClr val="dk2"/>
              </a:buClr>
              <a:buSzPts val="1800"/>
              <a:buChar char="●"/>
            </a:pPr>
            <a:r>
              <a:rPr lang="en" sz="1800">
                <a:solidFill>
                  <a:schemeClr val="dk2"/>
                </a:solidFill>
              </a:rPr>
              <a:t>Account lockout</a:t>
            </a:r>
            <a:endParaRPr sz="1800">
              <a:solidFill>
                <a:schemeClr val="dk2"/>
              </a:solidFill>
            </a:endParaRPr>
          </a:p>
        </p:txBody>
      </p:sp>
      <p:sp>
        <p:nvSpPr>
          <p:cNvPr id="278" name="Google Shape;278;p44"/>
          <p:cNvSpPr txBox="1"/>
          <p:nvPr/>
        </p:nvSpPr>
        <p:spPr>
          <a:xfrm>
            <a:off x="643775" y="476125"/>
            <a:ext cx="43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9" name="Google Shape;279;p44"/>
          <p:cNvSpPr txBox="1"/>
          <p:nvPr>
            <p:ph idx="4294967295" type="title"/>
          </p:nvPr>
        </p:nvSpPr>
        <p:spPr>
          <a:xfrm>
            <a:off x="311700" y="301800"/>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Active Response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nvSpPr>
        <p:spPr>
          <a:xfrm>
            <a:off x="424500" y="1301800"/>
            <a:ext cx="78744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AutoNum type="arabicPeriod"/>
            </a:pPr>
            <a:r>
              <a:rPr b="1" lang="en" sz="1800">
                <a:solidFill>
                  <a:schemeClr val="dk2"/>
                </a:solidFill>
              </a:rPr>
              <a:t>disable-account.sh :</a:t>
            </a:r>
            <a:r>
              <a:rPr lang="en" sz="1800">
                <a:solidFill>
                  <a:schemeClr val="dk2"/>
                </a:solidFill>
              </a:rPr>
              <a:t> Disables an account for logins on most Unix-like operating systems.</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b="1" lang="en" sz="1800">
                <a:solidFill>
                  <a:schemeClr val="dk2"/>
                </a:solidFill>
              </a:rPr>
              <a:t>host-deny.sh :</a:t>
            </a:r>
            <a:r>
              <a:rPr lang="en" sz="1800">
                <a:solidFill>
                  <a:schemeClr val="dk2"/>
                </a:solidFill>
              </a:rPr>
              <a:t> Adds hosts to the /etc/hosts.deny file used by tcpwrappers. This is only useful for services with tcpwrappers enabled.</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b="1" lang="en" sz="1800">
                <a:solidFill>
                  <a:schemeClr val="dk2"/>
                </a:solidFill>
              </a:rPr>
              <a:t>r</a:t>
            </a:r>
            <a:r>
              <a:rPr b="1" lang="en" sz="1800">
                <a:solidFill>
                  <a:schemeClr val="dk2"/>
                </a:solidFill>
              </a:rPr>
              <a:t>oute-null.sh :</a:t>
            </a:r>
            <a:r>
              <a:rPr lang="en" sz="1800">
                <a:solidFill>
                  <a:schemeClr val="dk2"/>
                </a:solidFill>
              </a:rPr>
              <a:t> Adds an IP address to the reject or blackhole list. This is similar to firewall-drop.sh, except it is only useful on hosts that forward packets between networks, such as a router, and it does not use the packet filtering code in the kernel.</a:t>
            </a:r>
            <a:endParaRPr sz="1800">
              <a:solidFill>
                <a:schemeClr val="dk2"/>
              </a:solidFill>
            </a:endParaRPr>
          </a:p>
        </p:txBody>
      </p:sp>
      <p:sp>
        <p:nvSpPr>
          <p:cNvPr id="285" name="Google Shape;285;p45"/>
          <p:cNvSpPr txBox="1"/>
          <p:nvPr/>
        </p:nvSpPr>
        <p:spPr>
          <a:xfrm>
            <a:off x="643775" y="476125"/>
            <a:ext cx="43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86" name="Google Shape;286;p45"/>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Included Scripts for </a:t>
            </a:r>
            <a:r>
              <a:rPr lang="en"/>
              <a:t>Active Response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nvSpPr>
        <p:spPr>
          <a:xfrm>
            <a:off x="424500" y="1301800"/>
            <a:ext cx="78744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AutoNum type="arabicPeriod" startAt="4"/>
            </a:pPr>
            <a:r>
              <a:rPr b="1" lang="en" sz="1800">
                <a:solidFill>
                  <a:schemeClr val="dk2"/>
                </a:solidFill>
              </a:rPr>
              <a:t>firewall-drop.sh :</a:t>
            </a:r>
            <a:r>
              <a:rPr lang="en" sz="1800">
                <a:solidFill>
                  <a:schemeClr val="dk2"/>
                </a:solidFill>
              </a:rPr>
              <a:t> A universal firewall response script that should work with common Linux/Unix operating systems.</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startAt="4"/>
            </a:pPr>
            <a:r>
              <a:rPr b="1" lang="en" sz="1800">
                <a:solidFill>
                  <a:schemeClr val="dk2"/>
                </a:solidFill>
              </a:rPr>
              <a:t>ipfw_mac.sh :</a:t>
            </a:r>
            <a:r>
              <a:rPr lang="en" sz="1800">
                <a:solidFill>
                  <a:schemeClr val="dk2"/>
                </a:solidFill>
              </a:rPr>
              <a:t> A firewall-drop response script created for the Mac OS X firewall.</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startAt="4"/>
            </a:pPr>
            <a:r>
              <a:rPr b="1" lang="en" sz="1800">
                <a:solidFill>
                  <a:schemeClr val="dk2"/>
                </a:solidFill>
              </a:rPr>
              <a:t>ipfw.sh :</a:t>
            </a:r>
            <a:r>
              <a:rPr lang="en" sz="1800">
                <a:solidFill>
                  <a:schemeClr val="dk2"/>
                </a:solidFill>
              </a:rPr>
              <a:t> A firewall-drop response script created for ipfw, the FreeBSD IP packet filter.</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startAt="4"/>
            </a:pPr>
            <a:r>
              <a:rPr b="1" lang="en" sz="1800">
                <a:solidFill>
                  <a:schemeClr val="dk2"/>
                </a:solidFill>
              </a:rPr>
              <a:t>pf.sh :</a:t>
            </a:r>
            <a:r>
              <a:rPr lang="en" sz="1800">
                <a:solidFill>
                  <a:schemeClr val="dk2"/>
                </a:solidFill>
              </a:rPr>
              <a:t> A firewall-drop response script created for pf, the BSD licensed stateful packet filter.</a:t>
            </a:r>
            <a:endParaRPr sz="1800">
              <a:solidFill>
                <a:schemeClr val="dk2"/>
              </a:solidFill>
            </a:endParaRPr>
          </a:p>
        </p:txBody>
      </p:sp>
      <p:sp>
        <p:nvSpPr>
          <p:cNvPr id="292" name="Google Shape;292;p46"/>
          <p:cNvSpPr txBox="1"/>
          <p:nvPr/>
        </p:nvSpPr>
        <p:spPr>
          <a:xfrm>
            <a:off x="643775" y="476125"/>
            <a:ext cx="43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93" name="Google Shape;293;p46"/>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Included Scripts for Active Response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nvSpPr>
        <p:spPr>
          <a:xfrm>
            <a:off x="643775" y="476125"/>
            <a:ext cx="43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99" name="Google Shape;299;p47"/>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Command and Rules</a:t>
            </a:r>
            <a:endParaRPr/>
          </a:p>
        </p:txBody>
      </p:sp>
      <p:pic>
        <p:nvPicPr>
          <p:cNvPr id="300" name="Google Shape;300;p47"/>
          <p:cNvPicPr preferRelativeResize="0"/>
          <p:nvPr/>
        </p:nvPicPr>
        <p:blipFill>
          <a:blip r:embed="rId3">
            <a:alphaModFix/>
          </a:blip>
          <a:stretch>
            <a:fillRect/>
          </a:stretch>
        </p:blipFill>
        <p:spPr>
          <a:xfrm>
            <a:off x="502100" y="1051175"/>
            <a:ext cx="3381375" cy="4035175"/>
          </a:xfrm>
          <a:prstGeom prst="rect">
            <a:avLst/>
          </a:prstGeom>
          <a:noFill/>
          <a:ln>
            <a:noFill/>
          </a:ln>
        </p:spPr>
      </p:pic>
      <p:pic>
        <p:nvPicPr>
          <p:cNvPr id="301" name="Google Shape;301;p47"/>
          <p:cNvPicPr preferRelativeResize="0"/>
          <p:nvPr/>
        </p:nvPicPr>
        <p:blipFill>
          <a:blip r:embed="rId4">
            <a:alphaModFix/>
          </a:blip>
          <a:stretch>
            <a:fillRect/>
          </a:stretch>
        </p:blipFill>
        <p:spPr>
          <a:xfrm>
            <a:off x="4035875" y="1203575"/>
            <a:ext cx="4171950" cy="3476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03300" y="30575"/>
            <a:ext cx="8520600" cy="6396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Active Response: Demo (IP not blocked)</a:t>
            </a:r>
            <a:endParaRPr/>
          </a:p>
        </p:txBody>
      </p:sp>
      <p:pic>
        <p:nvPicPr>
          <p:cNvPr id="307" name="Google Shape;307;p48"/>
          <p:cNvPicPr preferRelativeResize="0"/>
          <p:nvPr/>
        </p:nvPicPr>
        <p:blipFill>
          <a:blip r:embed="rId3">
            <a:alphaModFix/>
          </a:blip>
          <a:stretch>
            <a:fillRect/>
          </a:stretch>
        </p:blipFill>
        <p:spPr>
          <a:xfrm>
            <a:off x="653950" y="745125"/>
            <a:ext cx="7819330" cy="43983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303300" y="30575"/>
            <a:ext cx="8520600" cy="6396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Ping is working (IP not blocked)</a:t>
            </a:r>
            <a:endParaRPr/>
          </a:p>
        </p:txBody>
      </p:sp>
      <p:pic>
        <p:nvPicPr>
          <p:cNvPr id="313" name="Google Shape;313;p49"/>
          <p:cNvPicPr preferRelativeResize="0"/>
          <p:nvPr/>
        </p:nvPicPr>
        <p:blipFill>
          <a:blip r:embed="rId3">
            <a:alphaModFix/>
          </a:blip>
          <a:stretch>
            <a:fillRect/>
          </a:stretch>
        </p:blipFill>
        <p:spPr>
          <a:xfrm>
            <a:off x="639752" y="754202"/>
            <a:ext cx="7836302" cy="44079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303300" y="30575"/>
            <a:ext cx="8520600" cy="6396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IP is in /etc/hosts.deny (ping not working)</a:t>
            </a:r>
            <a:endParaRPr/>
          </a:p>
        </p:txBody>
      </p:sp>
      <p:pic>
        <p:nvPicPr>
          <p:cNvPr id="319" name="Google Shape;319;p50"/>
          <p:cNvPicPr preferRelativeResize="0"/>
          <p:nvPr/>
        </p:nvPicPr>
        <p:blipFill>
          <a:blip r:embed="rId3">
            <a:alphaModFix/>
          </a:blip>
          <a:stretch>
            <a:fillRect/>
          </a:stretch>
        </p:blipFill>
        <p:spPr>
          <a:xfrm>
            <a:off x="663525" y="687125"/>
            <a:ext cx="7922429" cy="44563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303300" y="30575"/>
            <a:ext cx="8520600" cy="6396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Attack attempt reported in log</a:t>
            </a:r>
            <a:endParaRPr/>
          </a:p>
        </p:txBody>
      </p:sp>
      <p:pic>
        <p:nvPicPr>
          <p:cNvPr id="325" name="Google Shape;325;p51"/>
          <p:cNvPicPr preferRelativeResize="0"/>
          <p:nvPr/>
        </p:nvPicPr>
        <p:blipFill>
          <a:blip r:embed="rId3">
            <a:alphaModFix/>
          </a:blip>
          <a:stretch>
            <a:fillRect/>
          </a:stretch>
        </p:blipFill>
        <p:spPr>
          <a:xfrm>
            <a:off x="671927" y="670175"/>
            <a:ext cx="7882349" cy="4433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OSSEC Architecture</a:t>
            </a:r>
            <a:endParaRPr/>
          </a:p>
        </p:txBody>
      </p:sp>
      <p:pic>
        <p:nvPicPr>
          <p:cNvPr id="92" name="Google Shape;92;p16"/>
          <p:cNvPicPr preferRelativeResize="0"/>
          <p:nvPr/>
        </p:nvPicPr>
        <p:blipFill>
          <a:blip r:embed="rId3">
            <a:alphaModFix/>
          </a:blip>
          <a:stretch>
            <a:fillRect/>
          </a:stretch>
        </p:blipFill>
        <p:spPr>
          <a:xfrm>
            <a:off x="824400" y="1194975"/>
            <a:ext cx="6613140" cy="3787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TODO: Add GIF Video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Limitations of OSSEC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341" name="Google Shape;341;p54"/>
          <p:cNvSpPr txBox="1"/>
          <p:nvPr/>
        </p:nvSpPr>
        <p:spPr>
          <a:xfrm>
            <a:off x="424500" y="1301800"/>
            <a:ext cx="78744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Lato"/>
              <a:buChar char="●"/>
            </a:pPr>
            <a:r>
              <a:rPr lang="en" sz="1800">
                <a:solidFill>
                  <a:schemeClr val="dk2"/>
                </a:solidFill>
              </a:rPr>
              <a:t>No capability to analyze network traffic. Hence, falls short in analyzing wired or wireless network intrusions.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Only analyzes clear text log files. So, binary log files are not decoded.</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M</a:t>
            </a:r>
            <a:r>
              <a:rPr lang="en" sz="1800">
                <a:solidFill>
                  <a:schemeClr val="dk2"/>
                </a:solidFill>
              </a:rPr>
              <a:t>achine</a:t>
            </a:r>
            <a:r>
              <a:rPr lang="en" sz="1800">
                <a:solidFill>
                  <a:schemeClr val="dk2"/>
                </a:solidFill>
              </a:rPr>
              <a:t> learning ?</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Advanced Protection ?</a:t>
            </a:r>
            <a:endParaRPr sz="18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OSSEC Architecture</a:t>
            </a:r>
            <a:endParaRPr/>
          </a:p>
        </p:txBody>
      </p:sp>
      <p:sp>
        <p:nvSpPr>
          <p:cNvPr id="98" name="Google Shape;98;p17"/>
          <p:cNvSpPr txBox="1"/>
          <p:nvPr/>
        </p:nvSpPr>
        <p:spPr>
          <a:xfrm>
            <a:off x="424500" y="1301800"/>
            <a:ext cx="7874400" cy="3886500"/>
          </a:xfrm>
          <a:prstGeom prst="rect">
            <a:avLst/>
          </a:prstGeom>
          <a:noFill/>
          <a:ln>
            <a:noFill/>
          </a:ln>
        </p:spPr>
        <p:txBody>
          <a:bodyPr anchorCtr="0" anchor="t" bIns="91425" lIns="91425" spcFirstLastPara="1" rIns="91425" wrap="square" tIns="91425">
            <a:spAutoFit/>
          </a:bodyPr>
          <a:lstStyle/>
          <a:p>
            <a:pPr indent="-346075" lvl="0" marL="457200" rtl="0" algn="l">
              <a:lnSpc>
                <a:spcPct val="150000"/>
              </a:lnSpc>
              <a:spcBef>
                <a:spcPts val="0"/>
              </a:spcBef>
              <a:spcAft>
                <a:spcPts val="0"/>
              </a:spcAft>
              <a:buClr>
                <a:schemeClr val="dk2"/>
              </a:buClr>
              <a:buSzPts val="1850"/>
              <a:buChar char="●"/>
            </a:pPr>
            <a:r>
              <a:rPr lang="en" sz="1850">
                <a:solidFill>
                  <a:schemeClr val="dk2"/>
                </a:solidFill>
                <a:highlight>
                  <a:schemeClr val="lt1"/>
                </a:highlight>
              </a:rPr>
              <a:t>Components</a:t>
            </a:r>
            <a:endParaRPr sz="1850">
              <a:solidFill>
                <a:schemeClr val="dk2"/>
              </a:solidFill>
              <a:highlight>
                <a:schemeClr val="lt1"/>
              </a:highlight>
            </a:endParaRPr>
          </a:p>
          <a:p>
            <a:pPr indent="-346075" lvl="1" marL="914400" rtl="0" algn="l">
              <a:lnSpc>
                <a:spcPct val="150000"/>
              </a:lnSpc>
              <a:spcBef>
                <a:spcPts val="0"/>
              </a:spcBef>
              <a:spcAft>
                <a:spcPts val="0"/>
              </a:spcAft>
              <a:buClr>
                <a:schemeClr val="dk2"/>
              </a:buClr>
              <a:buSzPts val="1850"/>
              <a:buChar char="○"/>
            </a:pPr>
            <a:r>
              <a:rPr lang="en" sz="1850">
                <a:solidFill>
                  <a:schemeClr val="dk2"/>
                </a:solidFill>
                <a:highlight>
                  <a:schemeClr val="lt1"/>
                </a:highlight>
              </a:rPr>
              <a:t>Web interface</a:t>
            </a:r>
            <a:endParaRPr sz="1850">
              <a:solidFill>
                <a:schemeClr val="dk2"/>
              </a:solidFill>
              <a:highlight>
                <a:schemeClr val="lt1"/>
              </a:highlight>
            </a:endParaRPr>
          </a:p>
          <a:p>
            <a:pPr indent="-346075" lvl="1" marL="914400" rtl="0" algn="l">
              <a:lnSpc>
                <a:spcPct val="150000"/>
              </a:lnSpc>
              <a:spcBef>
                <a:spcPts val="0"/>
              </a:spcBef>
              <a:spcAft>
                <a:spcPts val="0"/>
              </a:spcAft>
              <a:buClr>
                <a:schemeClr val="dk2"/>
              </a:buClr>
              <a:buSzPts val="1850"/>
              <a:buChar char="○"/>
            </a:pPr>
            <a:r>
              <a:rPr lang="en" sz="1850">
                <a:solidFill>
                  <a:schemeClr val="dk2"/>
                </a:solidFill>
                <a:highlight>
                  <a:schemeClr val="lt1"/>
                </a:highlight>
              </a:rPr>
              <a:t>Manager or Server</a:t>
            </a:r>
            <a:endParaRPr sz="1850">
              <a:solidFill>
                <a:schemeClr val="dk2"/>
              </a:solidFill>
              <a:highlight>
                <a:schemeClr val="lt1"/>
              </a:highlight>
            </a:endParaRPr>
          </a:p>
          <a:p>
            <a:pPr indent="-346075" lvl="1" marL="914400" rtl="0" algn="l">
              <a:lnSpc>
                <a:spcPct val="150000"/>
              </a:lnSpc>
              <a:spcBef>
                <a:spcPts val="0"/>
              </a:spcBef>
              <a:spcAft>
                <a:spcPts val="0"/>
              </a:spcAft>
              <a:buClr>
                <a:schemeClr val="dk2"/>
              </a:buClr>
              <a:buSzPts val="1850"/>
              <a:buChar char="○"/>
            </a:pPr>
            <a:r>
              <a:rPr lang="en" sz="1850">
                <a:solidFill>
                  <a:schemeClr val="dk2"/>
                </a:solidFill>
                <a:highlight>
                  <a:schemeClr val="lt1"/>
                </a:highlight>
              </a:rPr>
              <a:t>Agent</a:t>
            </a:r>
            <a:endParaRPr sz="1850">
              <a:solidFill>
                <a:schemeClr val="dk2"/>
              </a:solidFill>
              <a:highlight>
                <a:schemeClr val="lt1"/>
              </a:highlight>
            </a:endParaRPr>
          </a:p>
          <a:p>
            <a:pPr indent="-346075" lvl="1" marL="914400" rtl="0" algn="l">
              <a:lnSpc>
                <a:spcPct val="150000"/>
              </a:lnSpc>
              <a:spcBef>
                <a:spcPts val="0"/>
              </a:spcBef>
              <a:spcAft>
                <a:spcPts val="0"/>
              </a:spcAft>
              <a:buClr>
                <a:schemeClr val="dk2"/>
              </a:buClr>
              <a:buSzPts val="1850"/>
              <a:buChar char="○"/>
            </a:pPr>
            <a:r>
              <a:rPr lang="en" sz="1850">
                <a:solidFill>
                  <a:schemeClr val="dk2"/>
                </a:solidFill>
                <a:highlight>
                  <a:schemeClr val="lt1"/>
                </a:highlight>
              </a:rPr>
              <a:t>Agentless mode</a:t>
            </a:r>
            <a:endParaRPr sz="1850">
              <a:solidFill>
                <a:schemeClr val="dk2"/>
              </a:solidFill>
              <a:highlight>
                <a:schemeClr val="lt1"/>
              </a:highlight>
            </a:endParaRPr>
          </a:p>
          <a:p>
            <a:pPr indent="-346075" lvl="0" marL="457200" rtl="0" algn="l">
              <a:lnSpc>
                <a:spcPct val="150000"/>
              </a:lnSpc>
              <a:spcBef>
                <a:spcPts val="0"/>
              </a:spcBef>
              <a:spcAft>
                <a:spcPts val="0"/>
              </a:spcAft>
              <a:buClr>
                <a:schemeClr val="dk2"/>
              </a:buClr>
              <a:buSzPts val="1850"/>
              <a:buChar char="●"/>
            </a:pPr>
            <a:r>
              <a:rPr lang="en" sz="1850">
                <a:solidFill>
                  <a:schemeClr val="dk2"/>
                </a:solidFill>
                <a:highlight>
                  <a:schemeClr val="lt1"/>
                </a:highlight>
              </a:rPr>
              <a:t>Can be installed on</a:t>
            </a:r>
            <a:endParaRPr sz="1850">
              <a:solidFill>
                <a:schemeClr val="dk2"/>
              </a:solidFill>
              <a:highlight>
                <a:schemeClr val="lt1"/>
              </a:highlight>
            </a:endParaRPr>
          </a:p>
          <a:p>
            <a:pPr indent="-346075" lvl="1" marL="914400" rtl="0" algn="l">
              <a:lnSpc>
                <a:spcPct val="150000"/>
              </a:lnSpc>
              <a:spcBef>
                <a:spcPts val="0"/>
              </a:spcBef>
              <a:spcAft>
                <a:spcPts val="0"/>
              </a:spcAft>
              <a:buClr>
                <a:schemeClr val="dk2"/>
              </a:buClr>
              <a:buSzPts val="1850"/>
              <a:buChar char="○"/>
            </a:pPr>
            <a:r>
              <a:rPr lang="en" sz="1850">
                <a:solidFill>
                  <a:schemeClr val="dk2"/>
                </a:solidFill>
                <a:highlight>
                  <a:schemeClr val="lt1"/>
                </a:highlight>
              </a:rPr>
              <a:t>Normal PC/Server</a:t>
            </a:r>
            <a:endParaRPr sz="1850">
              <a:solidFill>
                <a:schemeClr val="dk2"/>
              </a:solidFill>
              <a:highlight>
                <a:schemeClr val="lt1"/>
              </a:highlight>
            </a:endParaRPr>
          </a:p>
          <a:p>
            <a:pPr indent="-346075" lvl="1" marL="914400" rtl="0" algn="l">
              <a:lnSpc>
                <a:spcPct val="150000"/>
              </a:lnSpc>
              <a:spcBef>
                <a:spcPts val="0"/>
              </a:spcBef>
              <a:spcAft>
                <a:spcPts val="0"/>
              </a:spcAft>
              <a:buClr>
                <a:schemeClr val="dk2"/>
              </a:buClr>
              <a:buSzPts val="1850"/>
              <a:buChar char="○"/>
            </a:pPr>
            <a:r>
              <a:rPr lang="en" sz="1850">
                <a:solidFill>
                  <a:schemeClr val="dk2"/>
                </a:solidFill>
                <a:highlight>
                  <a:schemeClr val="lt1"/>
                </a:highlight>
              </a:rPr>
              <a:t>Virtualization/VMware</a:t>
            </a:r>
            <a:endParaRPr sz="1850">
              <a:solidFill>
                <a:schemeClr val="dk2"/>
              </a:solidFill>
              <a:highlight>
                <a:schemeClr val="lt1"/>
              </a:highlight>
            </a:endParaRPr>
          </a:p>
          <a:p>
            <a:pPr indent="-346075" lvl="1" marL="914400" rtl="0" algn="l">
              <a:lnSpc>
                <a:spcPct val="150000"/>
              </a:lnSpc>
              <a:spcBef>
                <a:spcPts val="0"/>
              </a:spcBef>
              <a:spcAft>
                <a:spcPts val="0"/>
              </a:spcAft>
              <a:buClr>
                <a:schemeClr val="dk2"/>
              </a:buClr>
              <a:buSzPts val="1850"/>
              <a:buChar char="○"/>
            </a:pPr>
            <a:r>
              <a:rPr lang="en" sz="1850">
                <a:solidFill>
                  <a:schemeClr val="dk2"/>
                </a:solidFill>
                <a:highlight>
                  <a:schemeClr val="lt1"/>
                </a:highlight>
              </a:rPr>
              <a:t>Firewalls, Switches, Routers</a:t>
            </a:r>
            <a:endParaRPr sz="1850">
              <a:solidFill>
                <a:schemeClr val="dk2"/>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Log Monitoring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nvSpPr>
        <p:spPr>
          <a:xfrm>
            <a:off x="424500" y="1301800"/>
            <a:ext cx="78744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Sometimes logging is the only record or evidence of a successful attack. Without solid logs, an attack may go undetected, and damage can be ongoing for months, if not years</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Log Analysis (or log inspection) is done inside OSSEC by the logcollector and analysisd processes.</a:t>
            </a:r>
            <a:endParaRPr sz="1800">
              <a:latin typeface="Lato"/>
              <a:ea typeface="Lato"/>
              <a:cs typeface="Lato"/>
              <a:sym typeface="Lato"/>
            </a:endParaRPr>
          </a:p>
        </p:txBody>
      </p:sp>
      <p:sp>
        <p:nvSpPr>
          <p:cNvPr id="109" name="Google Shape;109;p19"/>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Monitoring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nvSpPr>
        <p:spPr>
          <a:xfrm>
            <a:off x="424500" y="1301800"/>
            <a:ext cx="78744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Lato"/>
              <a:buChar char="●"/>
            </a:pPr>
            <a:r>
              <a:rPr b="1" lang="en" sz="1800">
                <a:latin typeface="Lato"/>
                <a:ea typeface="Lato"/>
                <a:cs typeface="Lato"/>
                <a:sym typeface="Lato"/>
              </a:rPr>
              <a:t>Logcollector </a:t>
            </a:r>
            <a:r>
              <a:rPr lang="en" sz="1800">
                <a:latin typeface="Lato"/>
                <a:ea typeface="Lato"/>
                <a:cs typeface="Lato"/>
                <a:sym typeface="Lato"/>
              </a:rPr>
              <a:t>:  collects the events</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b="1" lang="en" sz="1800">
                <a:latin typeface="Lato"/>
                <a:ea typeface="Lato"/>
                <a:cs typeface="Lato"/>
                <a:sym typeface="Lato"/>
              </a:rPr>
              <a:t>Analysisd processes </a:t>
            </a:r>
            <a:r>
              <a:rPr lang="en" sz="1800">
                <a:latin typeface="Lato"/>
                <a:ea typeface="Lato"/>
                <a:cs typeface="Lato"/>
                <a:sym typeface="Lato"/>
              </a:rPr>
              <a:t>:  analyzes (decodes, filters and classifies) the collected events.</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Real Time</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Can read events from</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lang="en" sz="1800">
                <a:latin typeface="Lato"/>
                <a:ea typeface="Lato"/>
                <a:cs typeface="Lato"/>
                <a:sym typeface="Lato"/>
              </a:rPr>
              <a:t>Internal log files</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lang="en" sz="1800">
                <a:latin typeface="Lato"/>
                <a:ea typeface="Lato"/>
                <a:cs typeface="Lato"/>
                <a:sym typeface="Lato"/>
              </a:rPr>
              <a:t>Windows event log</a:t>
            </a:r>
            <a:endParaRPr sz="1800">
              <a:latin typeface="Lato"/>
              <a:ea typeface="Lato"/>
              <a:cs typeface="Lato"/>
              <a:sym typeface="Lato"/>
            </a:endParaRPr>
          </a:p>
        </p:txBody>
      </p:sp>
      <p:sp>
        <p:nvSpPr>
          <p:cNvPr id="115" name="Google Shape;115;p20"/>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Monitoring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Analysis</a:t>
            </a:r>
            <a:endParaRPr/>
          </a:p>
        </p:txBody>
      </p:sp>
      <p:sp>
        <p:nvSpPr>
          <p:cNvPr id="121" name="Google Shape;121;p21"/>
          <p:cNvSpPr txBox="1"/>
          <p:nvPr>
            <p:ph idx="4294967295" type="body"/>
          </p:nvPr>
        </p:nvSpPr>
        <p:spPr>
          <a:xfrm>
            <a:off x="303300" y="1204450"/>
            <a:ext cx="7681200" cy="22686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Char char="●"/>
            </a:pPr>
            <a:r>
              <a:rPr lang="en"/>
              <a:t>Inside OSSEC the log analysis part is called LIDS, or log-based intrusion detection.</a:t>
            </a:r>
            <a:endParaRPr/>
          </a:p>
          <a:p>
            <a:pPr indent="-342900" lvl="0" marL="457200" rtl="0" algn="l">
              <a:lnSpc>
                <a:spcPct val="150000"/>
              </a:lnSpc>
              <a:spcBef>
                <a:spcPts val="0"/>
              </a:spcBef>
              <a:spcAft>
                <a:spcPts val="0"/>
              </a:spcAft>
              <a:buSzPts val="1800"/>
              <a:buChar char="●"/>
            </a:pPr>
            <a:r>
              <a:rPr lang="en"/>
              <a:t>Goal :  Using the logs, </a:t>
            </a:r>
            <a:r>
              <a:rPr lang="en" sz="1700"/>
              <a:t>detect -</a:t>
            </a:r>
            <a:endParaRPr/>
          </a:p>
          <a:p>
            <a:pPr indent="-336550" lvl="1" marL="914400" rtl="0" algn="l">
              <a:lnSpc>
                <a:spcPct val="150000"/>
              </a:lnSpc>
              <a:spcBef>
                <a:spcPts val="0"/>
              </a:spcBef>
              <a:spcAft>
                <a:spcPts val="0"/>
              </a:spcAft>
              <a:buSzPts val="1700"/>
              <a:buChar char="○"/>
            </a:pPr>
            <a:r>
              <a:rPr lang="en" sz="1700"/>
              <a:t>Attacks</a:t>
            </a:r>
            <a:endParaRPr sz="1700"/>
          </a:p>
          <a:p>
            <a:pPr indent="-336550" lvl="1" marL="914400" rtl="0" algn="l">
              <a:lnSpc>
                <a:spcPct val="150000"/>
              </a:lnSpc>
              <a:spcBef>
                <a:spcPts val="0"/>
              </a:spcBef>
              <a:spcAft>
                <a:spcPts val="0"/>
              </a:spcAft>
              <a:buSzPts val="1700"/>
              <a:buChar char="○"/>
            </a:pPr>
            <a:r>
              <a:rPr lang="en" sz="1700"/>
              <a:t>Misuse</a:t>
            </a:r>
            <a:endParaRPr sz="1700"/>
          </a:p>
          <a:p>
            <a:pPr indent="-336550" lvl="1" marL="914400" rtl="0" algn="l">
              <a:lnSpc>
                <a:spcPct val="150000"/>
              </a:lnSpc>
              <a:spcBef>
                <a:spcPts val="0"/>
              </a:spcBef>
              <a:spcAft>
                <a:spcPts val="0"/>
              </a:spcAft>
              <a:buSzPts val="1700"/>
              <a:buChar char="○"/>
            </a:pPr>
            <a:r>
              <a:rPr lang="en" sz="1700"/>
              <a:t>System errors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